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3" r:id="rId6"/>
    <p:sldId id="260" r:id="rId7"/>
    <p:sldId id="265" r:id="rId8"/>
    <p:sldId id="267" r:id="rId9"/>
    <p:sldId id="266" r:id="rId10"/>
    <p:sldId id="268" r:id="rId11"/>
    <p:sldId id="269" r:id="rId12"/>
    <p:sldId id="264" r:id="rId13"/>
    <p:sldId id="274" r:id="rId14"/>
    <p:sldId id="262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Fira Sans Extra Condensed" panose="020B0503050000020004" pitchFamily="34" charset="0"/>
      <p:regular r:id="rId25"/>
      <p:bold r:id="rId26"/>
      <p:italic r:id="rId27"/>
      <p:boldItalic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Overpas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tra. Laura Elena Rojo Chávez" initials="MLERC" lastIdx="1" clrIdx="0">
    <p:extLst>
      <p:ext uri="{19B8F6BF-5375-455C-9EA6-DF929625EA0E}">
        <p15:presenceInfo xmlns:p15="http://schemas.microsoft.com/office/powerpoint/2012/main" userId="S-1-5-21-2715987482-1514159691-2572080383-1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DB3"/>
    <a:srgbClr val="70C08D"/>
    <a:srgbClr val="6D9F40"/>
    <a:srgbClr val="00A0A9"/>
    <a:srgbClr val="666666"/>
    <a:srgbClr val="6BD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58" autoAdjust="0"/>
  </p:normalViewPr>
  <p:slideViewPr>
    <p:cSldViewPr snapToGrid="0" showGuides="1">
      <p:cViewPr varScale="1">
        <p:scale>
          <a:sx n="144" d="100"/>
          <a:sy n="144" d="100"/>
        </p:scale>
        <p:origin x="174" y="120"/>
      </p:cViewPr>
      <p:guideLst>
        <p:guide orient="horz" pos="26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 Timeline Infographic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900" y="457200"/>
            <a:ext cx="4615500" cy="24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900" y="2947325"/>
            <a:ext cx="40137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B7B7B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2D8E13-A838-48E9-A038-2135DF85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EDA-923C-4C7B-9041-A356EF151E30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4243A0-EDDD-4819-971B-9C68FE50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451A3C-7016-433B-9756-DAF49A6E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9A-EAA3-44EE-B279-BAB72381AE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42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1250" y="445025"/>
            <a:ext cx="832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1250" y="1152475"/>
            <a:ext cx="832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1250" y="445025"/>
            <a:ext cx="832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250" y="445025"/>
            <a:ext cx="832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250" y="1152475"/>
            <a:ext cx="8321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084798" y="54554"/>
            <a:ext cx="5008432" cy="592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Comisión Permanente de Bachillerato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0" name="Google Shape;60;p15"/>
          <p:cNvGrpSpPr/>
          <p:nvPr/>
        </p:nvGrpSpPr>
        <p:grpSpPr>
          <a:xfrm>
            <a:off x="2365383" y="811263"/>
            <a:ext cx="5731320" cy="4126964"/>
            <a:chOff x="2762076" y="1880751"/>
            <a:chExt cx="3683368" cy="2652290"/>
          </a:xfrm>
        </p:grpSpPr>
        <p:sp>
          <p:nvSpPr>
            <p:cNvPr id="61" name="Google Shape;61;p15"/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572;p39">
            <a:extLst>
              <a:ext uri="{FF2B5EF4-FFF2-40B4-BE49-F238E27FC236}">
                <a16:creationId xmlns:a16="http://schemas.microsoft.com/office/drawing/2014/main" id="{F789E2EC-DC08-4153-9927-0BBC700F3F36}"/>
              </a:ext>
            </a:extLst>
          </p:cNvPr>
          <p:cNvSpPr txBox="1">
            <a:spLocks/>
          </p:cNvSpPr>
          <p:nvPr/>
        </p:nvSpPr>
        <p:spPr>
          <a:xfrm>
            <a:off x="7201568" y="4365527"/>
            <a:ext cx="19424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  <a:buFont typeface="Arial"/>
              <a:buNone/>
            </a:pPr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05|2025</a:t>
            </a:r>
          </a:p>
        </p:txBody>
      </p:sp>
      <p:sp>
        <p:nvSpPr>
          <p:cNvPr id="12" name="Google Shape;1626;p39">
            <a:extLst>
              <a:ext uri="{FF2B5EF4-FFF2-40B4-BE49-F238E27FC236}">
                <a16:creationId xmlns:a16="http://schemas.microsoft.com/office/drawing/2014/main" id="{FB1CB4DC-7694-415E-B087-4EDCD7AF284F}"/>
              </a:ext>
            </a:extLst>
          </p:cNvPr>
          <p:cNvSpPr txBox="1"/>
          <p:nvPr/>
        </p:nvSpPr>
        <p:spPr>
          <a:xfrm>
            <a:off x="1095319" y="1852409"/>
            <a:ext cx="3264300" cy="82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200" dirty="0">
                <a:solidFill>
                  <a:srgbClr val="6D9F40"/>
                </a:solidFill>
                <a:latin typeface="Century Gothic" panose="020B0502020202020204" pitchFamily="34" charset="0"/>
                <a:sym typeface="Fira Sans Extra Condensed Medium"/>
              </a:rPr>
              <a:t>BALANCE</a:t>
            </a:r>
          </a:p>
        </p:txBody>
      </p:sp>
      <p:sp>
        <p:nvSpPr>
          <p:cNvPr id="13" name="Google Shape;1626;p39">
            <a:extLst>
              <a:ext uri="{FF2B5EF4-FFF2-40B4-BE49-F238E27FC236}">
                <a16:creationId xmlns:a16="http://schemas.microsoft.com/office/drawing/2014/main" id="{98C62619-4EC6-4886-B3DB-4BC8E242B884}"/>
              </a:ext>
            </a:extLst>
          </p:cNvPr>
          <p:cNvSpPr txBox="1"/>
          <p:nvPr/>
        </p:nvSpPr>
        <p:spPr>
          <a:xfrm>
            <a:off x="1051750" y="2477072"/>
            <a:ext cx="753229" cy="95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200" dirty="0">
                <a:solidFill>
                  <a:srgbClr val="70C08D"/>
                </a:solidFill>
                <a:latin typeface="Century Gothic" panose="020B0502020202020204" pitchFamily="34" charset="0"/>
                <a:sym typeface="Fira Sans Extra Condensed Medium"/>
              </a:rPr>
              <a:t>&amp;</a:t>
            </a:r>
          </a:p>
        </p:txBody>
      </p:sp>
      <p:sp>
        <p:nvSpPr>
          <p:cNvPr id="14" name="Google Shape;1626;p39">
            <a:extLst>
              <a:ext uri="{FF2B5EF4-FFF2-40B4-BE49-F238E27FC236}">
                <a16:creationId xmlns:a16="http://schemas.microsoft.com/office/drawing/2014/main" id="{8B016C29-9674-454C-8D9F-AC9F3239EDD8}"/>
              </a:ext>
            </a:extLst>
          </p:cNvPr>
          <p:cNvSpPr txBox="1"/>
          <p:nvPr/>
        </p:nvSpPr>
        <p:spPr>
          <a:xfrm>
            <a:off x="1610882" y="2476182"/>
            <a:ext cx="2642772" cy="88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200" dirty="0">
                <a:solidFill>
                  <a:schemeClr val="accent5"/>
                </a:solidFill>
                <a:latin typeface="Century Gothic" panose="020B0502020202020204" pitchFamily="34" charset="0"/>
                <a:sym typeface="Fira Sans Extra Condensed Medium"/>
              </a:rPr>
              <a:t>FUTURO</a:t>
            </a:r>
            <a:endParaRPr sz="5200" dirty="0">
              <a:solidFill>
                <a:schemeClr val="accent5"/>
              </a:solidFill>
              <a:latin typeface="Century Gothic" panose="020B0502020202020204" pitchFamily="34" charset="0"/>
              <a:sym typeface="Fira Sans Extra Condensed Medium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7348B56-3BA3-4A5E-85F4-8FEEC4EC4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" y="136982"/>
            <a:ext cx="1681412" cy="720000"/>
          </a:xfrm>
          <a:prstGeom prst="rect">
            <a:avLst/>
          </a:prstGeom>
        </p:spPr>
      </p:pic>
      <p:sp>
        <p:nvSpPr>
          <p:cNvPr id="16" name="Google Shape;59;p15">
            <a:extLst>
              <a:ext uri="{FF2B5EF4-FFF2-40B4-BE49-F238E27FC236}">
                <a16:creationId xmlns:a16="http://schemas.microsoft.com/office/drawing/2014/main" id="{129C2FE0-3590-42E3-B6CE-5851879F861D}"/>
              </a:ext>
            </a:extLst>
          </p:cNvPr>
          <p:cNvSpPr txBox="1">
            <a:spLocks/>
          </p:cNvSpPr>
          <p:nvPr/>
        </p:nvSpPr>
        <p:spPr>
          <a:xfrm>
            <a:off x="949290" y="1548198"/>
            <a:ext cx="3580986" cy="46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pass"/>
              <a:buNone/>
              <a:defRPr sz="1800" b="0" i="0" u="none" strike="noStrike" cap="none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verpass"/>
              <a:buNone/>
              <a:defRPr sz="2800" b="0" i="0" u="none" strike="noStrike" cap="none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verpass"/>
              <a:buNone/>
              <a:defRPr sz="2800" b="0" i="0" u="none" strike="noStrike" cap="none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verpass"/>
              <a:buNone/>
              <a:defRPr sz="2800" b="0" i="0" u="none" strike="noStrike" cap="none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verpass"/>
              <a:buNone/>
              <a:defRPr sz="2800" b="0" i="0" u="none" strike="noStrike" cap="none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verpass"/>
              <a:buNone/>
              <a:defRPr sz="2800" b="0" i="0" u="none" strike="noStrike" cap="none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verpass"/>
              <a:buNone/>
              <a:defRPr sz="2800" b="0" i="0" u="none" strike="noStrike" cap="none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verpass"/>
              <a:buNone/>
              <a:defRPr sz="2800" b="0" i="0" u="none" strike="noStrike" cap="none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verpass"/>
              <a:buNone/>
              <a:defRPr sz="2800" b="0" i="0" u="none" strike="noStrike" cap="none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lang="es-MX" sz="2000" b="1" dirty="0">
                <a:solidFill>
                  <a:srgbClr val="666666"/>
                </a:solidFill>
                <a:latin typeface="Century Gothic" panose="020B0502020202020204" pitchFamily="34" charset="0"/>
              </a:rPr>
              <a:t>red de evaluación docente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0;p15">
            <a:extLst>
              <a:ext uri="{FF2B5EF4-FFF2-40B4-BE49-F238E27FC236}">
                <a16:creationId xmlns:a16="http://schemas.microsoft.com/office/drawing/2014/main" id="{25D4FA6D-D436-43AA-8338-01A06983EFE4}"/>
              </a:ext>
            </a:extLst>
          </p:cNvPr>
          <p:cNvGrpSpPr>
            <a:grpSpLocks noChangeAspect="1"/>
          </p:cNvGrpSpPr>
          <p:nvPr/>
        </p:nvGrpSpPr>
        <p:grpSpPr>
          <a:xfrm>
            <a:off x="7851784" y="214852"/>
            <a:ext cx="999900" cy="720000"/>
            <a:chOff x="2762076" y="1880751"/>
            <a:chExt cx="3683368" cy="2652290"/>
          </a:xfrm>
        </p:grpSpPr>
        <p:sp>
          <p:nvSpPr>
            <p:cNvPr id="4" name="Google Shape;61;p15">
              <a:extLst>
                <a:ext uri="{FF2B5EF4-FFF2-40B4-BE49-F238E27FC236}">
                  <a16:creationId xmlns:a16="http://schemas.microsoft.com/office/drawing/2014/main" id="{6D36984F-2D11-4138-B158-AA9B5ABF15C2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2;p15">
              <a:extLst>
                <a:ext uri="{FF2B5EF4-FFF2-40B4-BE49-F238E27FC236}">
                  <a16:creationId xmlns:a16="http://schemas.microsoft.com/office/drawing/2014/main" id="{1E9E61B5-8A46-4503-9E19-398CFF166D5D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3;p15">
              <a:extLst>
                <a:ext uri="{FF2B5EF4-FFF2-40B4-BE49-F238E27FC236}">
                  <a16:creationId xmlns:a16="http://schemas.microsoft.com/office/drawing/2014/main" id="{68730BE2-85E4-4A72-9C8A-989D038D022C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;p15">
              <a:extLst>
                <a:ext uri="{FF2B5EF4-FFF2-40B4-BE49-F238E27FC236}">
                  <a16:creationId xmlns:a16="http://schemas.microsoft.com/office/drawing/2014/main" id="{ACD69BA8-B245-4877-958C-7BF91546ECD4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5;p15">
              <a:extLst>
                <a:ext uri="{FF2B5EF4-FFF2-40B4-BE49-F238E27FC236}">
                  <a16:creationId xmlns:a16="http://schemas.microsoft.com/office/drawing/2014/main" id="{D15EA42E-E36B-48FD-9AB9-88B2A76ED2B2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;p15">
              <a:extLst>
                <a:ext uri="{FF2B5EF4-FFF2-40B4-BE49-F238E27FC236}">
                  <a16:creationId xmlns:a16="http://schemas.microsoft.com/office/drawing/2014/main" id="{5FAAA051-6FDD-4EB4-BDF3-DEF903AF19AE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F6BFB45D-FF9A-42C3-81F9-4D5BBB20E91C}"/>
              </a:ext>
            </a:extLst>
          </p:cNvPr>
          <p:cNvSpPr txBox="1">
            <a:spLocks/>
          </p:cNvSpPr>
          <p:nvPr/>
        </p:nvSpPr>
        <p:spPr>
          <a:xfrm>
            <a:off x="411250" y="445025"/>
            <a:ext cx="584389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600" b="1" dirty="0">
                <a:solidFill>
                  <a:srgbClr val="6D9F40"/>
                </a:solidFill>
                <a:latin typeface="Century Gothic" panose="020B0502020202020204" pitchFamily="34" charset="0"/>
              </a:rPr>
              <a:t>Recomendaciones </a:t>
            </a:r>
            <a:r>
              <a:rPr lang="es-MX" sz="3600" b="1" cap="small" dirty="0" err="1">
                <a:solidFill>
                  <a:srgbClr val="70C08D"/>
                </a:solidFill>
                <a:latin typeface="Century Gothic" panose="020B0502020202020204" pitchFamily="34" charset="0"/>
              </a:rPr>
              <a:t>cad</a:t>
            </a:r>
            <a:endParaRPr lang="es-MX" sz="3600" b="1" dirty="0">
              <a:solidFill>
                <a:srgbClr val="70C0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96134E-5614-4429-B0EC-6A4DDA0C51A8}"/>
              </a:ext>
            </a:extLst>
          </p:cNvPr>
          <p:cNvSpPr txBox="1"/>
          <p:nvPr/>
        </p:nvSpPr>
        <p:spPr>
          <a:xfrm>
            <a:off x="411250" y="1464542"/>
            <a:ext cx="7850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Tronco básico y optativas.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Diseñar instrumentos que exploren sus características didácticas y disciplinarias.</a:t>
            </a:r>
          </a:p>
          <a:p>
            <a:pPr marL="342900" indent="-342900">
              <a:buFont typeface="Century Gothic" panose="020B0502020202020204" pitchFamily="34" charset="0"/>
              <a:buChar char="−"/>
            </a:pP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Operación de la evaluación.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Revisar el procedimiento  de aplicación en línea para que se realice en condiciones similares.</a:t>
            </a:r>
          </a:p>
          <a:p>
            <a:pPr marL="342900" indent="-342900">
              <a:buFont typeface="Century Gothic" panose="020B0502020202020204" pitchFamily="34" charset="0"/>
              <a:buChar char="−"/>
            </a:pP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Uso de resultados.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Difundir, discutir e investigar los resultados con la participación de docentes expertos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 Realizar encuentros académicos por áreas y departamentos.</a:t>
            </a:r>
          </a:p>
          <a:p>
            <a:pPr marL="342900" indent="-342900">
              <a:buFont typeface="Century Gothic" panose="020B0502020202020204" pitchFamily="34" charset="0"/>
              <a:buChar char="−"/>
            </a:pP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0;p15">
            <a:extLst>
              <a:ext uri="{FF2B5EF4-FFF2-40B4-BE49-F238E27FC236}">
                <a16:creationId xmlns:a16="http://schemas.microsoft.com/office/drawing/2014/main" id="{25D4FA6D-D436-43AA-8338-01A06983EFE4}"/>
              </a:ext>
            </a:extLst>
          </p:cNvPr>
          <p:cNvGrpSpPr>
            <a:grpSpLocks noChangeAspect="1"/>
          </p:cNvGrpSpPr>
          <p:nvPr/>
        </p:nvGrpSpPr>
        <p:grpSpPr>
          <a:xfrm>
            <a:off x="7851784" y="214852"/>
            <a:ext cx="999900" cy="720000"/>
            <a:chOff x="2762076" y="1880751"/>
            <a:chExt cx="3683368" cy="2652290"/>
          </a:xfrm>
        </p:grpSpPr>
        <p:sp>
          <p:nvSpPr>
            <p:cNvPr id="4" name="Google Shape;61;p15">
              <a:extLst>
                <a:ext uri="{FF2B5EF4-FFF2-40B4-BE49-F238E27FC236}">
                  <a16:creationId xmlns:a16="http://schemas.microsoft.com/office/drawing/2014/main" id="{6D36984F-2D11-4138-B158-AA9B5ABF15C2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2;p15">
              <a:extLst>
                <a:ext uri="{FF2B5EF4-FFF2-40B4-BE49-F238E27FC236}">
                  <a16:creationId xmlns:a16="http://schemas.microsoft.com/office/drawing/2014/main" id="{1E9E61B5-8A46-4503-9E19-398CFF166D5D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3;p15">
              <a:extLst>
                <a:ext uri="{FF2B5EF4-FFF2-40B4-BE49-F238E27FC236}">
                  <a16:creationId xmlns:a16="http://schemas.microsoft.com/office/drawing/2014/main" id="{68730BE2-85E4-4A72-9C8A-989D038D022C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;p15">
              <a:extLst>
                <a:ext uri="{FF2B5EF4-FFF2-40B4-BE49-F238E27FC236}">
                  <a16:creationId xmlns:a16="http://schemas.microsoft.com/office/drawing/2014/main" id="{ACD69BA8-B245-4877-958C-7BF91546ECD4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5;p15">
              <a:extLst>
                <a:ext uri="{FF2B5EF4-FFF2-40B4-BE49-F238E27FC236}">
                  <a16:creationId xmlns:a16="http://schemas.microsoft.com/office/drawing/2014/main" id="{D15EA42E-E36B-48FD-9AB9-88B2A76ED2B2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;p15">
              <a:extLst>
                <a:ext uri="{FF2B5EF4-FFF2-40B4-BE49-F238E27FC236}">
                  <a16:creationId xmlns:a16="http://schemas.microsoft.com/office/drawing/2014/main" id="{5FAAA051-6FDD-4EB4-BDF3-DEF903AF19AE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F6BFB45D-FF9A-42C3-81F9-4D5BBB20E91C}"/>
              </a:ext>
            </a:extLst>
          </p:cNvPr>
          <p:cNvSpPr txBox="1">
            <a:spLocks/>
          </p:cNvSpPr>
          <p:nvPr/>
        </p:nvSpPr>
        <p:spPr>
          <a:xfrm>
            <a:off x="411250" y="445025"/>
            <a:ext cx="584389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600" b="1" dirty="0">
                <a:solidFill>
                  <a:srgbClr val="6D9F40"/>
                </a:solidFill>
                <a:latin typeface="Century Gothic" panose="020B0502020202020204" pitchFamily="34" charset="0"/>
              </a:rPr>
              <a:t>Recomendaciones </a:t>
            </a:r>
            <a:r>
              <a:rPr lang="es-MX" sz="3600" b="1" cap="small" dirty="0" err="1">
                <a:solidFill>
                  <a:srgbClr val="70C08D"/>
                </a:solidFill>
                <a:latin typeface="Century Gothic" panose="020B0502020202020204" pitchFamily="34" charset="0"/>
              </a:rPr>
              <a:t>cad</a:t>
            </a:r>
            <a:endParaRPr lang="es-MX" sz="3600" b="1" dirty="0">
              <a:solidFill>
                <a:srgbClr val="70C0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96134E-5614-4429-B0EC-6A4DDA0C51A8}"/>
              </a:ext>
            </a:extLst>
          </p:cNvPr>
          <p:cNvSpPr txBox="1"/>
          <p:nvPr/>
        </p:nvSpPr>
        <p:spPr>
          <a:xfrm>
            <a:off x="411250" y="1464542"/>
            <a:ext cx="7850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Formación continua.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Incluir recomendaciones en el informe de resultados del 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cad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que permitan a cada docente la construcción de trayectorias de formación continua.</a:t>
            </a:r>
          </a:p>
          <a:p>
            <a:pPr marL="342900" indent="-342900">
              <a:buFont typeface="Century Gothic" panose="020B0502020202020204" pitchFamily="34" charset="0"/>
              <a:buChar char="−"/>
            </a:pP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Mecanismos de revisión.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panose="020B0604020202020204" pitchFamily="34" charset="0"/>
                <a:cs typeface="Noto Sans Symbols"/>
              </a:rPr>
              <a:t>Desarrollar un proceso de análisis, rediseño, consulta y pilotaje para generar rupturas con visiones de carácter administrativo.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1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E76A6-B74A-4911-BA5D-F529BB80C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443" y="1067581"/>
            <a:ext cx="4615500" cy="2453100"/>
          </a:xfrm>
        </p:spPr>
        <p:txBody>
          <a:bodyPr/>
          <a:lstStyle/>
          <a:p>
            <a:r>
              <a:rPr lang="es-MX" sz="8800" b="1" dirty="0">
                <a:solidFill>
                  <a:srgbClr val="00A0A9"/>
                </a:solidFill>
                <a:latin typeface="Century Gothic" panose="020B0502020202020204" pitchFamily="34" charset="0"/>
              </a:rPr>
              <a:t>futuro</a:t>
            </a:r>
          </a:p>
        </p:txBody>
      </p:sp>
      <p:grpSp>
        <p:nvGrpSpPr>
          <p:cNvPr id="5" name="Google Shape;60;p15">
            <a:extLst>
              <a:ext uri="{FF2B5EF4-FFF2-40B4-BE49-F238E27FC236}">
                <a16:creationId xmlns:a16="http://schemas.microsoft.com/office/drawing/2014/main" id="{D8BBB1B2-8A34-451F-A13A-C0AB0E19FDE6}"/>
              </a:ext>
            </a:extLst>
          </p:cNvPr>
          <p:cNvGrpSpPr/>
          <p:nvPr/>
        </p:nvGrpSpPr>
        <p:grpSpPr>
          <a:xfrm>
            <a:off x="2855239" y="811263"/>
            <a:ext cx="5731320" cy="4126964"/>
            <a:chOff x="2762076" y="1880751"/>
            <a:chExt cx="3683368" cy="2652290"/>
          </a:xfrm>
        </p:grpSpPr>
        <p:sp>
          <p:nvSpPr>
            <p:cNvPr id="6" name="Google Shape;61;p15">
              <a:extLst>
                <a:ext uri="{FF2B5EF4-FFF2-40B4-BE49-F238E27FC236}">
                  <a16:creationId xmlns:a16="http://schemas.microsoft.com/office/drawing/2014/main" id="{877EFD3D-675C-43ED-9AE7-BFBFB3908DD9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2;p15">
              <a:extLst>
                <a:ext uri="{FF2B5EF4-FFF2-40B4-BE49-F238E27FC236}">
                  <a16:creationId xmlns:a16="http://schemas.microsoft.com/office/drawing/2014/main" id="{D22C743C-3AAA-4553-823D-FFF778494D3C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;p15">
              <a:extLst>
                <a:ext uri="{FF2B5EF4-FFF2-40B4-BE49-F238E27FC236}">
                  <a16:creationId xmlns:a16="http://schemas.microsoft.com/office/drawing/2014/main" id="{F12C861A-C2E4-440C-8CA2-76A1AC762A4D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;p15">
              <a:extLst>
                <a:ext uri="{FF2B5EF4-FFF2-40B4-BE49-F238E27FC236}">
                  <a16:creationId xmlns:a16="http://schemas.microsoft.com/office/drawing/2014/main" id="{C0E2F0C5-0727-4314-BD55-83A721A59F54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;p15">
              <a:extLst>
                <a:ext uri="{FF2B5EF4-FFF2-40B4-BE49-F238E27FC236}">
                  <a16:creationId xmlns:a16="http://schemas.microsoft.com/office/drawing/2014/main" id="{81B6E4DC-5A16-4699-B2B6-A65CAF8C1FD8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;p15">
              <a:extLst>
                <a:ext uri="{FF2B5EF4-FFF2-40B4-BE49-F238E27FC236}">
                  <a16:creationId xmlns:a16="http://schemas.microsoft.com/office/drawing/2014/main" id="{82C58C86-4C79-4014-B9E4-6533FAA346CD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486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E0A1D6-242B-4936-A070-F4D0A9D65F59}"/>
              </a:ext>
            </a:extLst>
          </p:cNvPr>
          <p:cNvSpPr txBox="1"/>
          <p:nvPr/>
        </p:nvSpPr>
        <p:spPr>
          <a:xfrm>
            <a:off x="1062461" y="1108552"/>
            <a:ext cx="7026282" cy="2389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925" dirty="0">
                <a:solidFill>
                  <a:srgbClr val="2BADB3"/>
                </a:solidFill>
                <a:latin typeface="Century Gothic" panose="020B0502020202020204" pitchFamily="34" charset="0"/>
              </a:rPr>
              <a:t>g</a:t>
            </a:r>
            <a:r>
              <a:rPr lang="es-MX" sz="14925" dirty="0">
                <a:solidFill>
                  <a:srgbClr val="70C08D"/>
                </a:solidFill>
                <a:latin typeface="Century Gothic" panose="020B0502020202020204" pitchFamily="34" charset="0"/>
              </a:rPr>
              <a:t>racias</a:t>
            </a:r>
            <a:endParaRPr lang="es-MX" sz="14925" dirty="0">
              <a:solidFill>
                <a:srgbClr val="2BADB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5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62DBE6-7164-496C-AF7F-7D7F08E258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52000" y="2880301"/>
            <a:ext cx="383999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0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0CD84-6461-4F7E-B411-51C617A8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50" y="445025"/>
            <a:ext cx="3688139" cy="572700"/>
          </a:xfrm>
        </p:spPr>
        <p:txBody>
          <a:bodyPr/>
          <a:lstStyle/>
          <a:p>
            <a:r>
              <a:rPr lang="es-MX" b="1" dirty="0">
                <a:solidFill>
                  <a:srgbClr val="6D9F40"/>
                </a:solidFill>
                <a:latin typeface="Century Gothic" panose="020B0502020202020204" pitchFamily="34" charset="0"/>
              </a:rPr>
              <a:t>Integrantes de la Red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61AB9F-9607-49BE-B105-C3EDB1528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00744"/>
              </p:ext>
            </p:extLst>
          </p:nvPr>
        </p:nvGraphicFramePr>
        <p:xfrm>
          <a:off x="513755" y="1416517"/>
          <a:ext cx="7638248" cy="3357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9910">
                  <a:extLst>
                    <a:ext uri="{9D8B030D-6E8A-4147-A177-3AD203B41FA5}">
                      <a16:colId xmlns:a16="http://schemas.microsoft.com/office/drawing/2014/main" val="1472353242"/>
                    </a:ext>
                  </a:extLst>
                </a:gridCol>
                <a:gridCol w="4258338">
                  <a:extLst>
                    <a:ext uri="{9D8B030D-6E8A-4147-A177-3AD203B41FA5}">
                      <a16:colId xmlns:a16="http://schemas.microsoft.com/office/drawing/2014/main" val="4158143885"/>
                    </a:ext>
                  </a:extLst>
                </a:gridCol>
              </a:tblGrid>
              <a:tr h="355133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solidFill>
                            <a:srgbClr val="00A0A9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Plantel/dependencia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F4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A0A9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Nombre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F4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228852"/>
                  </a:ext>
                </a:extLst>
              </a:tr>
              <a:tr h="2938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CCH 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Dra. Virginia Fragoso 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87957"/>
                  </a:ext>
                </a:extLst>
              </a:tr>
              <a:tr h="4472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CCH Azcapotzalco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Mtra. Beatriz Almanza 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93673"/>
                  </a:ext>
                </a:extLst>
              </a:tr>
              <a:tr h="4472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CCH Sur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Mtro. Jaime Flores 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25051"/>
                  </a:ext>
                </a:extLst>
              </a:tr>
              <a:tr h="4472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ENP 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Mtro. Rafael Basilio Rivera 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20177"/>
                  </a:ext>
                </a:extLst>
              </a:tr>
              <a:tr h="447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ENP Plantel 2 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Mtra. Natalia Alarcón</a:t>
                      </a: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76240"/>
                  </a:ext>
                </a:extLst>
              </a:tr>
              <a:tr h="4472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ENP Plantel 2 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Mtra. Ma. del Carmen Crispín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41352"/>
                  </a:ext>
                </a:extLst>
              </a:tr>
              <a:tr h="4472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ENP Plantel 6 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Mtra. Silvia Guadalupe Canabal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33" marR="7873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79749"/>
                  </a:ext>
                </a:extLst>
              </a:tr>
            </a:tbl>
          </a:graphicData>
        </a:graphic>
      </p:graphicFrame>
      <p:grpSp>
        <p:nvGrpSpPr>
          <p:cNvPr id="15" name="Google Shape;60;p15">
            <a:extLst>
              <a:ext uri="{FF2B5EF4-FFF2-40B4-BE49-F238E27FC236}">
                <a16:creationId xmlns:a16="http://schemas.microsoft.com/office/drawing/2014/main" id="{7BD670FD-9FD6-45A7-AFDC-BD0D36FF25F2}"/>
              </a:ext>
            </a:extLst>
          </p:cNvPr>
          <p:cNvGrpSpPr>
            <a:grpSpLocks noChangeAspect="1"/>
          </p:cNvGrpSpPr>
          <p:nvPr/>
        </p:nvGrpSpPr>
        <p:grpSpPr>
          <a:xfrm>
            <a:off x="7851784" y="214852"/>
            <a:ext cx="999900" cy="720000"/>
            <a:chOff x="2762076" y="1880751"/>
            <a:chExt cx="3683368" cy="2652290"/>
          </a:xfrm>
        </p:grpSpPr>
        <p:sp>
          <p:nvSpPr>
            <p:cNvPr id="16" name="Google Shape;61;p15">
              <a:extLst>
                <a:ext uri="{FF2B5EF4-FFF2-40B4-BE49-F238E27FC236}">
                  <a16:creationId xmlns:a16="http://schemas.microsoft.com/office/drawing/2014/main" id="{D09010B6-25CB-4B5B-BC7D-B9005245A041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;p15">
              <a:extLst>
                <a:ext uri="{FF2B5EF4-FFF2-40B4-BE49-F238E27FC236}">
                  <a16:creationId xmlns:a16="http://schemas.microsoft.com/office/drawing/2014/main" id="{C3A3C862-0C7A-48BC-9B1D-DA2345B1FFBE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;p15">
              <a:extLst>
                <a:ext uri="{FF2B5EF4-FFF2-40B4-BE49-F238E27FC236}">
                  <a16:creationId xmlns:a16="http://schemas.microsoft.com/office/drawing/2014/main" id="{02F47314-736E-4096-9799-B0CB115DCFC3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;p15">
              <a:extLst>
                <a:ext uri="{FF2B5EF4-FFF2-40B4-BE49-F238E27FC236}">
                  <a16:creationId xmlns:a16="http://schemas.microsoft.com/office/drawing/2014/main" id="{039C8EF6-4B65-4AB7-A994-F9EB0B752D01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;p15">
              <a:extLst>
                <a:ext uri="{FF2B5EF4-FFF2-40B4-BE49-F238E27FC236}">
                  <a16:creationId xmlns:a16="http://schemas.microsoft.com/office/drawing/2014/main" id="{E8D21902-AFB3-4F57-ABA8-AB980A101A32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;p15">
              <a:extLst>
                <a:ext uri="{FF2B5EF4-FFF2-40B4-BE49-F238E27FC236}">
                  <a16:creationId xmlns:a16="http://schemas.microsoft.com/office/drawing/2014/main" id="{67C90B4E-8D0B-4ECE-87F3-8075946B8E26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216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E76A6-B74A-4911-BA5D-F529BB80C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7200" b="1" dirty="0">
                <a:solidFill>
                  <a:srgbClr val="6D9F40"/>
                </a:solidFill>
                <a:latin typeface="Century Gothic" panose="020B0502020202020204" pitchFamily="34" charset="0"/>
              </a:rPr>
              <a:t>Balance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55698B-22A3-4E81-84FD-757236AF3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2686068"/>
            <a:ext cx="4013700" cy="1213800"/>
          </a:xfrm>
        </p:spPr>
        <p:txBody>
          <a:bodyPr/>
          <a:lstStyle/>
          <a:p>
            <a:r>
              <a:rPr lang="es-MX" sz="4000" dirty="0">
                <a:solidFill>
                  <a:srgbClr val="00A0A9"/>
                </a:solidFill>
                <a:latin typeface="Century Gothic" panose="020B0502020202020204" pitchFamily="34" charset="0"/>
              </a:rPr>
              <a:t>2020-2025</a:t>
            </a:r>
          </a:p>
        </p:txBody>
      </p:sp>
      <p:grpSp>
        <p:nvGrpSpPr>
          <p:cNvPr id="5" name="Google Shape;60;p15">
            <a:extLst>
              <a:ext uri="{FF2B5EF4-FFF2-40B4-BE49-F238E27FC236}">
                <a16:creationId xmlns:a16="http://schemas.microsoft.com/office/drawing/2014/main" id="{D8BBB1B2-8A34-451F-A13A-C0AB0E19FDE6}"/>
              </a:ext>
            </a:extLst>
          </p:cNvPr>
          <p:cNvGrpSpPr/>
          <p:nvPr/>
        </p:nvGrpSpPr>
        <p:grpSpPr>
          <a:xfrm>
            <a:off x="2855239" y="811263"/>
            <a:ext cx="5731320" cy="4126964"/>
            <a:chOff x="2762076" y="1880751"/>
            <a:chExt cx="3683368" cy="2652290"/>
          </a:xfrm>
        </p:grpSpPr>
        <p:sp>
          <p:nvSpPr>
            <p:cNvPr id="6" name="Google Shape;61;p15">
              <a:extLst>
                <a:ext uri="{FF2B5EF4-FFF2-40B4-BE49-F238E27FC236}">
                  <a16:creationId xmlns:a16="http://schemas.microsoft.com/office/drawing/2014/main" id="{877EFD3D-675C-43ED-9AE7-BFBFB3908DD9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2;p15">
              <a:extLst>
                <a:ext uri="{FF2B5EF4-FFF2-40B4-BE49-F238E27FC236}">
                  <a16:creationId xmlns:a16="http://schemas.microsoft.com/office/drawing/2014/main" id="{D22C743C-3AAA-4553-823D-FFF778494D3C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;p15">
              <a:extLst>
                <a:ext uri="{FF2B5EF4-FFF2-40B4-BE49-F238E27FC236}">
                  <a16:creationId xmlns:a16="http://schemas.microsoft.com/office/drawing/2014/main" id="{F12C861A-C2E4-440C-8CA2-76A1AC762A4D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;p15">
              <a:extLst>
                <a:ext uri="{FF2B5EF4-FFF2-40B4-BE49-F238E27FC236}">
                  <a16:creationId xmlns:a16="http://schemas.microsoft.com/office/drawing/2014/main" id="{C0E2F0C5-0727-4314-BD55-83A721A59F54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;p15">
              <a:extLst>
                <a:ext uri="{FF2B5EF4-FFF2-40B4-BE49-F238E27FC236}">
                  <a16:creationId xmlns:a16="http://schemas.microsoft.com/office/drawing/2014/main" id="{81B6E4DC-5A16-4699-B2B6-A65CAF8C1FD8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;p15">
              <a:extLst>
                <a:ext uri="{FF2B5EF4-FFF2-40B4-BE49-F238E27FC236}">
                  <a16:creationId xmlns:a16="http://schemas.microsoft.com/office/drawing/2014/main" id="{82C58C86-4C79-4014-B9E4-6533FAA346CD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650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A41009-0A4F-4E0D-AF36-EFBCCF2349A1}"/>
              </a:ext>
            </a:extLst>
          </p:cNvPr>
          <p:cNvSpPr txBox="1"/>
          <p:nvPr/>
        </p:nvSpPr>
        <p:spPr>
          <a:xfrm>
            <a:off x="411250" y="1464542"/>
            <a:ext cx="7850869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Valorar los instrumentos vigentes de evaluación del desempeño docente mediante la opinión del alumnado, a la luz de la actualización de los programas de estudios de ambos subsistemas –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enp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cch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– así como de la operación educativa en la modalidad mixta, con el fin de recomendar ajustes para asegurar su pertinencia.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22A5161-1BEF-496D-9968-DE604142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50" y="445025"/>
            <a:ext cx="3688139" cy="572700"/>
          </a:xfrm>
        </p:spPr>
        <p:txBody>
          <a:bodyPr/>
          <a:lstStyle/>
          <a:p>
            <a:pPr algn="l"/>
            <a:r>
              <a:rPr lang="es-MX" b="1" dirty="0">
                <a:solidFill>
                  <a:srgbClr val="6D9F40"/>
                </a:solidFill>
                <a:latin typeface="Century Gothic" panose="020B0502020202020204" pitchFamily="34" charset="0"/>
              </a:rPr>
              <a:t>Objetivo</a:t>
            </a:r>
          </a:p>
        </p:txBody>
      </p:sp>
      <p:grpSp>
        <p:nvGrpSpPr>
          <p:cNvPr id="6" name="Google Shape;60;p15">
            <a:extLst>
              <a:ext uri="{FF2B5EF4-FFF2-40B4-BE49-F238E27FC236}">
                <a16:creationId xmlns:a16="http://schemas.microsoft.com/office/drawing/2014/main" id="{BBB656E7-4542-4380-AACC-F06721973F0D}"/>
              </a:ext>
            </a:extLst>
          </p:cNvPr>
          <p:cNvGrpSpPr>
            <a:grpSpLocks noChangeAspect="1"/>
          </p:cNvGrpSpPr>
          <p:nvPr/>
        </p:nvGrpSpPr>
        <p:grpSpPr>
          <a:xfrm>
            <a:off x="7851784" y="214852"/>
            <a:ext cx="999900" cy="720000"/>
            <a:chOff x="2762076" y="1880751"/>
            <a:chExt cx="3683368" cy="2652290"/>
          </a:xfrm>
        </p:grpSpPr>
        <p:sp>
          <p:nvSpPr>
            <p:cNvPr id="7" name="Google Shape;61;p15">
              <a:extLst>
                <a:ext uri="{FF2B5EF4-FFF2-40B4-BE49-F238E27FC236}">
                  <a16:creationId xmlns:a16="http://schemas.microsoft.com/office/drawing/2014/main" id="{8F1686A2-5819-4457-97A3-93C1192BE06A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2;p15">
              <a:extLst>
                <a:ext uri="{FF2B5EF4-FFF2-40B4-BE49-F238E27FC236}">
                  <a16:creationId xmlns:a16="http://schemas.microsoft.com/office/drawing/2014/main" id="{E020FB4E-FC61-4483-AA43-46AA479BE595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;p15">
              <a:extLst>
                <a:ext uri="{FF2B5EF4-FFF2-40B4-BE49-F238E27FC236}">
                  <a16:creationId xmlns:a16="http://schemas.microsoft.com/office/drawing/2014/main" id="{A8EC8EBE-4ED4-4B1A-AA72-7BA4B06FFB56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4;p15">
              <a:extLst>
                <a:ext uri="{FF2B5EF4-FFF2-40B4-BE49-F238E27FC236}">
                  <a16:creationId xmlns:a16="http://schemas.microsoft.com/office/drawing/2014/main" id="{A8D9827A-63E0-4866-AF5C-32FA139FDB26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;p15">
              <a:extLst>
                <a:ext uri="{FF2B5EF4-FFF2-40B4-BE49-F238E27FC236}">
                  <a16:creationId xmlns:a16="http://schemas.microsoft.com/office/drawing/2014/main" id="{123B5043-DB7A-42C9-88C1-23A02E4AED1C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;p15">
              <a:extLst>
                <a:ext uri="{FF2B5EF4-FFF2-40B4-BE49-F238E27FC236}">
                  <a16:creationId xmlns:a16="http://schemas.microsoft.com/office/drawing/2014/main" id="{C3791409-CC02-4520-B970-47F30B975B7D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155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B5C0393-ACDD-43F8-A1D5-0A50FAB312B0}"/>
              </a:ext>
            </a:extLst>
          </p:cNvPr>
          <p:cNvSpPr txBox="1"/>
          <p:nvPr/>
        </p:nvSpPr>
        <p:spPr>
          <a:xfrm>
            <a:off x="1298121" y="1547392"/>
            <a:ext cx="720564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Perspectivas de la evaluación de la docencia en la EMS. Prácticas y desafíos</a:t>
            </a:r>
          </a:p>
          <a:p>
            <a:pPr>
              <a:spcAft>
                <a:spcPts val="18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Perfil histórico de los instrumentos de evaluación del desempeño docente 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enp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iasa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) y 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cch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cad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24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La evaluación del desempeño docente en el bachillerato de la 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unam</a:t>
            </a:r>
            <a:endParaRPr lang="es-MX" sz="2000" cap="small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Informe técnico de evaluación de instrumentos</a:t>
            </a:r>
          </a:p>
        </p:txBody>
      </p:sp>
      <p:grpSp>
        <p:nvGrpSpPr>
          <p:cNvPr id="15" name="Google Shape;60;p15">
            <a:extLst>
              <a:ext uri="{FF2B5EF4-FFF2-40B4-BE49-F238E27FC236}">
                <a16:creationId xmlns:a16="http://schemas.microsoft.com/office/drawing/2014/main" id="{975426EF-BE68-49C7-BA24-99D491F0C481}"/>
              </a:ext>
            </a:extLst>
          </p:cNvPr>
          <p:cNvGrpSpPr>
            <a:grpSpLocks noChangeAspect="1"/>
          </p:cNvGrpSpPr>
          <p:nvPr/>
        </p:nvGrpSpPr>
        <p:grpSpPr>
          <a:xfrm>
            <a:off x="7851784" y="214852"/>
            <a:ext cx="999900" cy="720000"/>
            <a:chOff x="2762076" y="1880751"/>
            <a:chExt cx="3683368" cy="2652290"/>
          </a:xfrm>
        </p:grpSpPr>
        <p:sp>
          <p:nvSpPr>
            <p:cNvPr id="16" name="Google Shape;61;p15">
              <a:extLst>
                <a:ext uri="{FF2B5EF4-FFF2-40B4-BE49-F238E27FC236}">
                  <a16:creationId xmlns:a16="http://schemas.microsoft.com/office/drawing/2014/main" id="{4556AEB8-0A96-42AB-9E4E-68EDF9C116F9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;p15">
              <a:extLst>
                <a:ext uri="{FF2B5EF4-FFF2-40B4-BE49-F238E27FC236}">
                  <a16:creationId xmlns:a16="http://schemas.microsoft.com/office/drawing/2014/main" id="{0B743A69-EFED-4239-80CF-8EED9640B739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;p15">
              <a:extLst>
                <a:ext uri="{FF2B5EF4-FFF2-40B4-BE49-F238E27FC236}">
                  <a16:creationId xmlns:a16="http://schemas.microsoft.com/office/drawing/2014/main" id="{2BC2C35A-9FC0-42BA-9917-F02294243A0D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;p15">
              <a:extLst>
                <a:ext uri="{FF2B5EF4-FFF2-40B4-BE49-F238E27FC236}">
                  <a16:creationId xmlns:a16="http://schemas.microsoft.com/office/drawing/2014/main" id="{6AA66934-FBF2-4093-8E50-54F82EB51702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;p15">
              <a:extLst>
                <a:ext uri="{FF2B5EF4-FFF2-40B4-BE49-F238E27FC236}">
                  <a16:creationId xmlns:a16="http://schemas.microsoft.com/office/drawing/2014/main" id="{9DB18188-84D5-4B11-B5A2-A4660DE28236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;p15">
              <a:extLst>
                <a:ext uri="{FF2B5EF4-FFF2-40B4-BE49-F238E27FC236}">
                  <a16:creationId xmlns:a16="http://schemas.microsoft.com/office/drawing/2014/main" id="{5C20C1AF-7FA0-4682-8DF3-C177F0FF8B40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ítulo 1">
            <a:extLst>
              <a:ext uri="{FF2B5EF4-FFF2-40B4-BE49-F238E27FC236}">
                <a16:creationId xmlns:a16="http://schemas.microsoft.com/office/drawing/2014/main" id="{22AB446E-4CE0-4EA5-AA96-89004BC639ED}"/>
              </a:ext>
            </a:extLst>
          </p:cNvPr>
          <p:cNvSpPr txBox="1">
            <a:spLocks/>
          </p:cNvSpPr>
          <p:nvPr/>
        </p:nvSpPr>
        <p:spPr>
          <a:xfrm>
            <a:off x="411250" y="445025"/>
            <a:ext cx="3688139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600" b="1" dirty="0">
                <a:solidFill>
                  <a:srgbClr val="6D9F40"/>
                </a:solidFill>
                <a:latin typeface="Century Gothic" panose="020B0502020202020204" pitchFamily="34" charset="0"/>
              </a:rPr>
              <a:t>Productos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2E0D994-7327-4C8F-908E-0D7F912B855A}"/>
              </a:ext>
            </a:extLst>
          </p:cNvPr>
          <p:cNvSpPr txBox="1"/>
          <p:nvPr/>
        </p:nvSpPr>
        <p:spPr>
          <a:xfrm>
            <a:off x="768809" y="147203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rgbClr val="00A0A9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97D6E5-240E-4ED7-B87F-23ECB8C8F028}"/>
              </a:ext>
            </a:extLst>
          </p:cNvPr>
          <p:cNvSpPr txBox="1"/>
          <p:nvPr/>
        </p:nvSpPr>
        <p:spPr>
          <a:xfrm>
            <a:off x="768809" y="2341851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rgbClr val="00A0A9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B21E98C-0F94-4290-8B9E-5BC4928B0506}"/>
              </a:ext>
            </a:extLst>
          </p:cNvPr>
          <p:cNvSpPr txBox="1"/>
          <p:nvPr/>
        </p:nvSpPr>
        <p:spPr>
          <a:xfrm>
            <a:off x="768809" y="3164314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rgbClr val="00A0A9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30F782E-1502-4EBB-98A1-198B5F2BDD4F}"/>
              </a:ext>
            </a:extLst>
          </p:cNvPr>
          <p:cNvSpPr txBox="1"/>
          <p:nvPr/>
        </p:nvSpPr>
        <p:spPr>
          <a:xfrm>
            <a:off x="768809" y="3930170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rgbClr val="00A0A9"/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503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B5C0393-ACDD-43F8-A1D5-0A50FAB312B0}"/>
              </a:ext>
            </a:extLst>
          </p:cNvPr>
          <p:cNvSpPr txBox="1"/>
          <p:nvPr/>
        </p:nvSpPr>
        <p:spPr>
          <a:xfrm>
            <a:off x="1295400" y="1530914"/>
            <a:ext cx="73142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Aft>
                <a:spcPts val="1200"/>
              </a:spcAf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Aft>
                <a:spcPts val="30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Perfiles docentes 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enp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cch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requeridos por los planes de estudio actualizados</a:t>
            </a:r>
          </a:p>
          <a:p>
            <a:pPr>
              <a:spcAft>
                <a:spcPts val="36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Informe técnico de evaluación del 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iasa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_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enp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30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Informe técnico de evaluación del 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cad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_</a:t>
            </a:r>
            <a:r>
              <a:rPr lang="es-MX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cch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24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Recomendaciones a subsistemas			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DBEB1F-8D28-4A23-86CE-9955F6B27F87}"/>
              </a:ext>
            </a:extLst>
          </p:cNvPr>
          <p:cNvSpPr txBox="1"/>
          <p:nvPr/>
        </p:nvSpPr>
        <p:spPr>
          <a:xfrm>
            <a:off x="4125074" y="379416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grpSp>
        <p:nvGrpSpPr>
          <p:cNvPr id="15" name="Google Shape;60;p15">
            <a:extLst>
              <a:ext uri="{FF2B5EF4-FFF2-40B4-BE49-F238E27FC236}">
                <a16:creationId xmlns:a16="http://schemas.microsoft.com/office/drawing/2014/main" id="{975426EF-BE68-49C7-BA24-99D491F0C481}"/>
              </a:ext>
            </a:extLst>
          </p:cNvPr>
          <p:cNvGrpSpPr>
            <a:grpSpLocks noChangeAspect="1"/>
          </p:cNvGrpSpPr>
          <p:nvPr/>
        </p:nvGrpSpPr>
        <p:grpSpPr>
          <a:xfrm>
            <a:off x="7851784" y="214852"/>
            <a:ext cx="999900" cy="720000"/>
            <a:chOff x="2762076" y="1880751"/>
            <a:chExt cx="3683368" cy="2652290"/>
          </a:xfrm>
        </p:grpSpPr>
        <p:sp>
          <p:nvSpPr>
            <p:cNvPr id="16" name="Google Shape;61;p15">
              <a:extLst>
                <a:ext uri="{FF2B5EF4-FFF2-40B4-BE49-F238E27FC236}">
                  <a16:creationId xmlns:a16="http://schemas.microsoft.com/office/drawing/2014/main" id="{4556AEB8-0A96-42AB-9E4E-68EDF9C116F9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;p15">
              <a:extLst>
                <a:ext uri="{FF2B5EF4-FFF2-40B4-BE49-F238E27FC236}">
                  <a16:creationId xmlns:a16="http://schemas.microsoft.com/office/drawing/2014/main" id="{0B743A69-EFED-4239-80CF-8EED9640B739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;p15">
              <a:extLst>
                <a:ext uri="{FF2B5EF4-FFF2-40B4-BE49-F238E27FC236}">
                  <a16:creationId xmlns:a16="http://schemas.microsoft.com/office/drawing/2014/main" id="{2BC2C35A-9FC0-42BA-9917-F02294243A0D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;p15">
              <a:extLst>
                <a:ext uri="{FF2B5EF4-FFF2-40B4-BE49-F238E27FC236}">
                  <a16:creationId xmlns:a16="http://schemas.microsoft.com/office/drawing/2014/main" id="{6AA66934-FBF2-4093-8E50-54F82EB51702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;p15">
              <a:extLst>
                <a:ext uri="{FF2B5EF4-FFF2-40B4-BE49-F238E27FC236}">
                  <a16:creationId xmlns:a16="http://schemas.microsoft.com/office/drawing/2014/main" id="{9DB18188-84D5-4B11-B5A2-A4660DE28236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;p15">
              <a:extLst>
                <a:ext uri="{FF2B5EF4-FFF2-40B4-BE49-F238E27FC236}">
                  <a16:creationId xmlns:a16="http://schemas.microsoft.com/office/drawing/2014/main" id="{5C20C1AF-7FA0-4682-8DF3-C177F0FF8B40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ítulo 1">
            <a:extLst>
              <a:ext uri="{FF2B5EF4-FFF2-40B4-BE49-F238E27FC236}">
                <a16:creationId xmlns:a16="http://schemas.microsoft.com/office/drawing/2014/main" id="{22AB446E-4CE0-4EA5-AA96-89004BC639ED}"/>
              </a:ext>
            </a:extLst>
          </p:cNvPr>
          <p:cNvSpPr txBox="1">
            <a:spLocks/>
          </p:cNvSpPr>
          <p:nvPr/>
        </p:nvSpPr>
        <p:spPr>
          <a:xfrm>
            <a:off x="411250" y="445025"/>
            <a:ext cx="3688139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600" b="1" dirty="0">
                <a:solidFill>
                  <a:srgbClr val="6D9F40"/>
                </a:solidFill>
                <a:latin typeface="Century Gothic" panose="020B0502020202020204" pitchFamily="34" charset="0"/>
              </a:rPr>
              <a:t>Productos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F06E8B5-CE74-432E-95C2-669AE88A00DA}"/>
              </a:ext>
            </a:extLst>
          </p:cNvPr>
          <p:cNvSpPr txBox="1"/>
          <p:nvPr/>
        </p:nvSpPr>
        <p:spPr>
          <a:xfrm>
            <a:off x="768809" y="147203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rgbClr val="00A0A9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508952A-2DEA-4DE6-ABA5-8E1EE29878E4}"/>
              </a:ext>
            </a:extLst>
          </p:cNvPr>
          <p:cNvSpPr txBox="1"/>
          <p:nvPr/>
        </p:nvSpPr>
        <p:spPr>
          <a:xfrm>
            <a:off x="768809" y="2341851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rgbClr val="00A0A9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0FE948F-D669-4915-9D14-2D2429EA2EC7}"/>
              </a:ext>
            </a:extLst>
          </p:cNvPr>
          <p:cNvSpPr txBox="1"/>
          <p:nvPr/>
        </p:nvSpPr>
        <p:spPr>
          <a:xfrm>
            <a:off x="768809" y="3099002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rgbClr val="00A0A9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D000AF1-17E8-458C-A5E7-F2C1F2D2982A}"/>
              </a:ext>
            </a:extLst>
          </p:cNvPr>
          <p:cNvSpPr txBox="1"/>
          <p:nvPr/>
        </p:nvSpPr>
        <p:spPr>
          <a:xfrm>
            <a:off x="768809" y="3783218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rgbClr val="00A0A9"/>
                </a:solidFill>
                <a:latin typeface="Century Gothic" panose="020B0502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5801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0;p15">
            <a:extLst>
              <a:ext uri="{FF2B5EF4-FFF2-40B4-BE49-F238E27FC236}">
                <a16:creationId xmlns:a16="http://schemas.microsoft.com/office/drawing/2014/main" id="{25D4FA6D-D436-43AA-8338-01A06983EFE4}"/>
              </a:ext>
            </a:extLst>
          </p:cNvPr>
          <p:cNvGrpSpPr>
            <a:grpSpLocks noChangeAspect="1"/>
          </p:cNvGrpSpPr>
          <p:nvPr/>
        </p:nvGrpSpPr>
        <p:grpSpPr>
          <a:xfrm>
            <a:off x="7851784" y="214852"/>
            <a:ext cx="999900" cy="720000"/>
            <a:chOff x="2762076" y="1880751"/>
            <a:chExt cx="3683368" cy="2652290"/>
          </a:xfrm>
        </p:grpSpPr>
        <p:sp>
          <p:nvSpPr>
            <p:cNvPr id="4" name="Google Shape;61;p15">
              <a:extLst>
                <a:ext uri="{FF2B5EF4-FFF2-40B4-BE49-F238E27FC236}">
                  <a16:creationId xmlns:a16="http://schemas.microsoft.com/office/drawing/2014/main" id="{6D36984F-2D11-4138-B158-AA9B5ABF15C2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2;p15">
              <a:extLst>
                <a:ext uri="{FF2B5EF4-FFF2-40B4-BE49-F238E27FC236}">
                  <a16:creationId xmlns:a16="http://schemas.microsoft.com/office/drawing/2014/main" id="{1E9E61B5-8A46-4503-9E19-398CFF166D5D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3;p15">
              <a:extLst>
                <a:ext uri="{FF2B5EF4-FFF2-40B4-BE49-F238E27FC236}">
                  <a16:creationId xmlns:a16="http://schemas.microsoft.com/office/drawing/2014/main" id="{68730BE2-85E4-4A72-9C8A-989D038D022C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;p15">
              <a:extLst>
                <a:ext uri="{FF2B5EF4-FFF2-40B4-BE49-F238E27FC236}">
                  <a16:creationId xmlns:a16="http://schemas.microsoft.com/office/drawing/2014/main" id="{ACD69BA8-B245-4877-958C-7BF91546ECD4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5;p15">
              <a:extLst>
                <a:ext uri="{FF2B5EF4-FFF2-40B4-BE49-F238E27FC236}">
                  <a16:creationId xmlns:a16="http://schemas.microsoft.com/office/drawing/2014/main" id="{D15EA42E-E36B-48FD-9AB9-88B2A76ED2B2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;p15">
              <a:extLst>
                <a:ext uri="{FF2B5EF4-FFF2-40B4-BE49-F238E27FC236}">
                  <a16:creationId xmlns:a16="http://schemas.microsoft.com/office/drawing/2014/main" id="{5FAAA051-6FDD-4EB4-BDF3-DEF903AF19AE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F6BFB45D-FF9A-42C3-81F9-4D5BBB20E91C}"/>
              </a:ext>
            </a:extLst>
          </p:cNvPr>
          <p:cNvSpPr txBox="1">
            <a:spLocks/>
          </p:cNvSpPr>
          <p:nvPr/>
        </p:nvSpPr>
        <p:spPr>
          <a:xfrm>
            <a:off x="411250" y="445025"/>
            <a:ext cx="584389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600" b="1" dirty="0">
                <a:solidFill>
                  <a:srgbClr val="6D9F40"/>
                </a:solidFill>
                <a:latin typeface="Century Gothic" panose="020B0502020202020204" pitchFamily="34" charset="0"/>
              </a:rPr>
              <a:t>Recomendaciones </a:t>
            </a:r>
            <a:r>
              <a:rPr lang="es-MX" sz="3600" b="1" cap="small" dirty="0" err="1">
                <a:solidFill>
                  <a:srgbClr val="2BADB3"/>
                </a:solidFill>
                <a:latin typeface="Century Gothic" panose="020B0502020202020204" pitchFamily="34" charset="0"/>
              </a:rPr>
              <a:t>iasa</a:t>
            </a:r>
            <a:endParaRPr lang="es-MX" sz="3600" b="1" cap="small" dirty="0">
              <a:solidFill>
                <a:srgbClr val="2BADB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50BB59-448B-4BEF-AA08-D11F1921F983}"/>
              </a:ext>
            </a:extLst>
          </p:cNvPr>
          <p:cNvSpPr txBox="1"/>
          <p:nvPr/>
        </p:nvSpPr>
        <p:spPr>
          <a:xfrm>
            <a:off x="411250" y="1464542"/>
            <a:ext cx="7850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Mecanismos de revisión.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Formar un grupo de trabajo que revise el instrumento y, de ser necesario, lo actualice.</a:t>
            </a:r>
          </a:p>
          <a:p>
            <a:pPr marL="342900" indent="-342900">
              <a:buFont typeface="Century Gothic" panose="020B0502020202020204" pitchFamily="34" charset="0"/>
              <a:buChar char="−"/>
            </a:pP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Perfil docente.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Definir los atributos de un perfil docente de alta calidad con base en el contexto educativo y la literatura especializada.</a:t>
            </a:r>
          </a:p>
          <a:p>
            <a:pPr marL="342900" indent="-342900">
              <a:buFont typeface="Century Gothic" panose="020B0502020202020204" pitchFamily="34" charset="0"/>
              <a:buChar char="−"/>
            </a:pP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Contenido del instrumento.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Redactar preguntas u oraciones afirmativas e incluir en los reactivos el uso de las </a:t>
            </a:r>
            <a:r>
              <a:rPr lang="es-MX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tic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lang="es-MX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tac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, así como de la evaluación del aprendizaje.</a:t>
            </a: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3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0;p15">
            <a:extLst>
              <a:ext uri="{FF2B5EF4-FFF2-40B4-BE49-F238E27FC236}">
                <a16:creationId xmlns:a16="http://schemas.microsoft.com/office/drawing/2014/main" id="{25D4FA6D-D436-43AA-8338-01A06983EFE4}"/>
              </a:ext>
            </a:extLst>
          </p:cNvPr>
          <p:cNvGrpSpPr>
            <a:grpSpLocks noChangeAspect="1"/>
          </p:cNvGrpSpPr>
          <p:nvPr/>
        </p:nvGrpSpPr>
        <p:grpSpPr>
          <a:xfrm>
            <a:off x="7851784" y="214852"/>
            <a:ext cx="999900" cy="720000"/>
            <a:chOff x="2762076" y="1880751"/>
            <a:chExt cx="3683368" cy="2652290"/>
          </a:xfrm>
        </p:grpSpPr>
        <p:sp>
          <p:nvSpPr>
            <p:cNvPr id="4" name="Google Shape;61;p15">
              <a:extLst>
                <a:ext uri="{FF2B5EF4-FFF2-40B4-BE49-F238E27FC236}">
                  <a16:creationId xmlns:a16="http://schemas.microsoft.com/office/drawing/2014/main" id="{6D36984F-2D11-4138-B158-AA9B5ABF15C2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2;p15">
              <a:extLst>
                <a:ext uri="{FF2B5EF4-FFF2-40B4-BE49-F238E27FC236}">
                  <a16:creationId xmlns:a16="http://schemas.microsoft.com/office/drawing/2014/main" id="{1E9E61B5-8A46-4503-9E19-398CFF166D5D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3;p15">
              <a:extLst>
                <a:ext uri="{FF2B5EF4-FFF2-40B4-BE49-F238E27FC236}">
                  <a16:creationId xmlns:a16="http://schemas.microsoft.com/office/drawing/2014/main" id="{68730BE2-85E4-4A72-9C8A-989D038D022C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;p15">
              <a:extLst>
                <a:ext uri="{FF2B5EF4-FFF2-40B4-BE49-F238E27FC236}">
                  <a16:creationId xmlns:a16="http://schemas.microsoft.com/office/drawing/2014/main" id="{ACD69BA8-B245-4877-958C-7BF91546ECD4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5;p15">
              <a:extLst>
                <a:ext uri="{FF2B5EF4-FFF2-40B4-BE49-F238E27FC236}">
                  <a16:creationId xmlns:a16="http://schemas.microsoft.com/office/drawing/2014/main" id="{D15EA42E-E36B-48FD-9AB9-88B2A76ED2B2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;p15">
              <a:extLst>
                <a:ext uri="{FF2B5EF4-FFF2-40B4-BE49-F238E27FC236}">
                  <a16:creationId xmlns:a16="http://schemas.microsoft.com/office/drawing/2014/main" id="{5FAAA051-6FDD-4EB4-BDF3-DEF903AF19AE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F6BFB45D-FF9A-42C3-81F9-4D5BBB20E91C}"/>
              </a:ext>
            </a:extLst>
          </p:cNvPr>
          <p:cNvSpPr txBox="1">
            <a:spLocks/>
          </p:cNvSpPr>
          <p:nvPr/>
        </p:nvSpPr>
        <p:spPr>
          <a:xfrm>
            <a:off x="411250" y="445025"/>
            <a:ext cx="584389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600" b="1" dirty="0">
                <a:solidFill>
                  <a:srgbClr val="6D9F40"/>
                </a:solidFill>
                <a:latin typeface="Century Gothic" panose="020B0502020202020204" pitchFamily="34" charset="0"/>
              </a:rPr>
              <a:t>Recomendaciones </a:t>
            </a:r>
            <a:r>
              <a:rPr lang="es-MX" sz="3600" b="1" cap="small" dirty="0" err="1">
                <a:solidFill>
                  <a:srgbClr val="2BADB3"/>
                </a:solidFill>
                <a:latin typeface="Century Gothic" panose="020B0502020202020204" pitchFamily="34" charset="0"/>
              </a:rPr>
              <a:t>iasa</a:t>
            </a:r>
            <a:endParaRPr lang="es-MX" sz="3600" b="1" dirty="0">
              <a:solidFill>
                <a:srgbClr val="2BADB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50BB59-448B-4BEF-AA08-D11F1921F983}"/>
              </a:ext>
            </a:extLst>
          </p:cNvPr>
          <p:cNvSpPr txBox="1"/>
          <p:nvPr/>
        </p:nvSpPr>
        <p:spPr>
          <a:xfrm>
            <a:off x="411250" y="1464542"/>
            <a:ext cx="78508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Operación de la evaluación.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Comunicar al personal los detalles de la evaluación y alinear su formación con el perfil docente.</a:t>
            </a:r>
          </a:p>
          <a:p>
            <a:pPr marL="342900" indent="-342900">
              <a:buFont typeface="Century Gothic" panose="020B0502020202020204" pitchFamily="34" charset="0"/>
              <a:buChar char="−"/>
            </a:pP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Uso de  resultados.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Ofrecer retroalimentación individual y acompañamiento encaminados a la mejora de su práctica.</a:t>
            </a:r>
          </a:p>
          <a:p>
            <a:pPr marL="342900" indent="-342900">
              <a:buFont typeface="Century Gothic" panose="020B0502020202020204" pitchFamily="34" charset="0"/>
              <a:buChar char="−"/>
            </a:pP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Trabajo colegiado.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Promover estrategias colegiadas de planeación de clase, elaboración de secuencias didácticas, selección de materiales, entre otros.</a:t>
            </a: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7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0;p15">
            <a:extLst>
              <a:ext uri="{FF2B5EF4-FFF2-40B4-BE49-F238E27FC236}">
                <a16:creationId xmlns:a16="http://schemas.microsoft.com/office/drawing/2014/main" id="{25D4FA6D-D436-43AA-8338-01A06983EFE4}"/>
              </a:ext>
            </a:extLst>
          </p:cNvPr>
          <p:cNvGrpSpPr>
            <a:grpSpLocks noChangeAspect="1"/>
          </p:cNvGrpSpPr>
          <p:nvPr/>
        </p:nvGrpSpPr>
        <p:grpSpPr>
          <a:xfrm>
            <a:off x="7851784" y="214852"/>
            <a:ext cx="999900" cy="720000"/>
            <a:chOff x="2762076" y="1880751"/>
            <a:chExt cx="3683368" cy="2652290"/>
          </a:xfrm>
        </p:grpSpPr>
        <p:sp>
          <p:nvSpPr>
            <p:cNvPr id="4" name="Google Shape;61;p15">
              <a:extLst>
                <a:ext uri="{FF2B5EF4-FFF2-40B4-BE49-F238E27FC236}">
                  <a16:creationId xmlns:a16="http://schemas.microsoft.com/office/drawing/2014/main" id="{6D36984F-2D11-4138-B158-AA9B5ABF15C2}"/>
                </a:ext>
              </a:extLst>
            </p:cNvPr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2;p15">
              <a:extLst>
                <a:ext uri="{FF2B5EF4-FFF2-40B4-BE49-F238E27FC236}">
                  <a16:creationId xmlns:a16="http://schemas.microsoft.com/office/drawing/2014/main" id="{1E9E61B5-8A46-4503-9E19-398CFF166D5D}"/>
                </a:ext>
              </a:extLst>
            </p:cNvPr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3;p15">
              <a:extLst>
                <a:ext uri="{FF2B5EF4-FFF2-40B4-BE49-F238E27FC236}">
                  <a16:creationId xmlns:a16="http://schemas.microsoft.com/office/drawing/2014/main" id="{68730BE2-85E4-4A72-9C8A-989D038D022C}"/>
                </a:ext>
              </a:extLst>
            </p:cNvPr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;p15">
              <a:extLst>
                <a:ext uri="{FF2B5EF4-FFF2-40B4-BE49-F238E27FC236}">
                  <a16:creationId xmlns:a16="http://schemas.microsoft.com/office/drawing/2014/main" id="{ACD69BA8-B245-4877-958C-7BF91546ECD4}"/>
                </a:ext>
              </a:extLst>
            </p:cNvPr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5;p15">
              <a:extLst>
                <a:ext uri="{FF2B5EF4-FFF2-40B4-BE49-F238E27FC236}">
                  <a16:creationId xmlns:a16="http://schemas.microsoft.com/office/drawing/2014/main" id="{D15EA42E-E36B-48FD-9AB9-88B2A76ED2B2}"/>
                </a:ext>
              </a:extLst>
            </p:cNvPr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;p15">
              <a:extLst>
                <a:ext uri="{FF2B5EF4-FFF2-40B4-BE49-F238E27FC236}">
                  <a16:creationId xmlns:a16="http://schemas.microsoft.com/office/drawing/2014/main" id="{5FAAA051-6FDD-4EB4-BDF3-DEF903AF19AE}"/>
                </a:ext>
              </a:extLst>
            </p:cNvPr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F6BFB45D-FF9A-42C3-81F9-4D5BBB20E91C}"/>
              </a:ext>
            </a:extLst>
          </p:cNvPr>
          <p:cNvSpPr txBox="1">
            <a:spLocks/>
          </p:cNvSpPr>
          <p:nvPr/>
        </p:nvSpPr>
        <p:spPr>
          <a:xfrm>
            <a:off x="411250" y="445025"/>
            <a:ext cx="584389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600" b="1" dirty="0">
                <a:solidFill>
                  <a:srgbClr val="6D9F40"/>
                </a:solidFill>
                <a:latin typeface="Century Gothic" panose="020B0502020202020204" pitchFamily="34" charset="0"/>
              </a:rPr>
              <a:t>Recomendaciones </a:t>
            </a:r>
            <a:r>
              <a:rPr lang="es-MX" sz="3600" b="1" cap="small" dirty="0" err="1">
                <a:solidFill>
                  <a:srgbClr val="70C08D"/>
                </a:solidFill>
                <a:latin typeface="Century Gothic" panose="020B0502020202020204" pitchFamily="34" charset="0"/>
              </a:rPr>
              <a:t>cad</a:t>
            </a:r>
            <a:endParaRPr lang="es-MX" sz="3600" b="1" cap="small" dirty="0">
              <a:solidFill>
                <a:srgbClr val="70C0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96134E-5614-4429-B0EC-6A4DDA0C51A8}"/>
              </a:ext>
            </a:extLst>
          </p:cNvPr>
          <p:cNvSpPr txBox="1"/>
          <p:nvPr/>
        </p:nvSpPr>
        <p:spPr>
          <a:xfrm>
            <a:off x="411250" y="1464542"/>
            <a:ext cx="7850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Normatividad.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Ajustar el instrumento a los reglamentos vigentes y a los procesos de evaluación entre pares.</a:t>
            </a:r>
          </a:p>
          <a:p>
            <a:pPr marL="342900" indent="-342900">
              <a:buFont typeface="Century Gothic" panose="020B0502020202020204" pitchFamily="34" charset="0"/>
              <a:buChar char="−"/>
            </a:pP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Modelo educativo.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Relacionarlo con la concepción de docencia de cada Área curricular del plan de estudios.</a:t>
            </a:r>
          </a:p>
          <a:p>
            <a:pPr marL="342900" indent="-342900">
              <a:buFont typeface="Century Gothic" panose="020B0502020202020204" pitchFamily="34" charset="0"/>
              <a:buChar char="−"/>
            </a:pP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−"/>
            </a:pPr>
            <a:r>
              <a:rPr lang="es-MX" sz="2000" dirty="0">
                <a:solidFill>
                  <a:srgbClr val="00A0A9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Contenido del instrumento. </a:t>
            </a:r>
            <a:r>
              <a:rPr lang="es-MX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Analizar la escala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, así como estructura, contenido y número de reactivos de planeación didáctica, actividades de clase y evaluación del aprendizaje.</a:t>
            </a:r>
            <a:endParaRPr lang="es-MX" sz="2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4054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 Timeline Infographics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B6E080"/>
      </a:accent1>
      <a:accent2>
        <a:srgbClr val="A3D798"/>
      </a:accent2>
      <a:accent3>
        <a:srgbClr val="70C08D"/>
      </a:accent3>
      <a:accent4>
        <a:srgbClr val="36857B"/>
      </a:accent4>
      <a:accent5>
        <a:srgbClr val="00A0A9"/>
      </a:accent5>
      <a:accent6>
        <a:srgbClr val="33C5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545</Words>
  <Application>Microsoft Office PowerPoint</Application>
  <PresentationFormat>Presentación en pantalla (16:9)</PresentationFormat>
  <Paragraphs>76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Fira Sans Extra Condensed</vt:lpstr>
      <vt:lpstr>Century Gothic</vt:lpstr>
      <vt:lpstr>Arial</vt:lpstr>
      <vt:lpstr>Overpass</vt:lpstr>
      <vt:lpstr>Fira Sans Extra Condensed Medium</vt:lpstr>
      <vt:lpstr>Calibri</vt:lpstr>
      <vt:lpstr>Gradient Timeline Infographics by Slidesgo</vt:lpstr>
      <vt:lpstr>Presentación de PowerPoint</vt:lpstr>
      <vt:lpstr>Integrantes de la Red</vt:lpstr>
      <vt:lpstr>Balance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futuro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Gradient Timeline Infographics</dc:title>
  <dc:creator>Virginia Gonzáles Garibay</dc:creator>
  <cp:lastModifiedBy>Virginia González Garibay</cp:lastModifiedBy>
  <cp:revision>61</cp:revision>
  <dcterms:modified xsi:type="dcterms:W3CDTF">2025-05-08T01:45:30Z</dcterms:modified>
</cp:coreProperties>
</file>