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83006-7B3D-1D6F-E0C4-653753B0B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0F21F3-AFAA-078A-FAEA-C87A55853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DDA1A5-5D6A-821F-1E05-3FBF0D67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9B5E5-0F9C-FB10-A5BE-EC902F17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604055-64D8-EFAA-35E9-B5915084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47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9BBB3-8D63-11FB-0E96-BDBF8F633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B586BB-3AF6-B195-AF72-E66850D13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0EF2D3-C51F-437E-1586-BFFBFF68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44F05D-497C-8632-9767-DF48F4D0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5FEAA-45AE-C37B-1A1A-07963B3E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53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843CF5-6040-6D7D-EAA4-9722DCD35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480214-12CF-287C-97EF-2F1855A71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D9EF9-C178-C01B-E11D-486EBE5F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BC4487-811E-8EA2-2FFF-F7A15989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24E26-DD9A-DA99-79ED-0A920F98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214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DBA06-F007-61EA-0E17-1CC101FC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B8B88C-6D53-F622-E6C9-423496C98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93F0DF-3CD9-0521-0B93-B027D109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E0B72B-B3E9-FC54-A8A6-C95FB681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63DEF8-BDF6-65EE-DB5D-8F3A2333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1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835ECF-822B-AAA6-4CFC-20B6F5D3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D22F9D-0FA1-7D61-C621-B03304130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F510BC-082E-D24B-4CB0-0FABA480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C7D935-A974-0065-2AFD-E34AB7CB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39E72F-9062-501E-B66B-A61DBB51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97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E15C-97A4-AC51-F900-D192D20AB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D6A36E-B3E7-6700-0D4E-3D784B3CE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14D466-EED3-4BB5-1BFB-C9902438F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41C720-3EAD-5E09-FA0D-9E531AA5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5F8194-B896-F1BA-0068-ECB95673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3CC249-27C8-ADB5-9B4E-657C17E2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05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68A96-85F3-572B-1E7C-9DA4B377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FF0781-0BF4-7236-8826-FA31E4410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BD8865-921C-B0A6-C6FC-7C093B1CB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DC0E0B-933B-25D3-BC1D-C508A56C8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2F6440-901A-0334-FD42-94C954747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6727AD-AB4F-3215-A1C2-791A10A1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EC441C-3D2E-E969-F95E-09929B15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1A3130-97F1-674C-70EB-DA2542A8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47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AC545-FDAC-6275-202D-32568548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F0EB02-7FD3-9F4E-B743-44382FB7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D76120-403B-DD90-90AD-D27D3B47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CDBD12-AC86-BFC9-2EB6-422BA4F2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000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E5CEFF-8847-6B40-A40A-DBC3D8881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ABA805-7FA6-03A6-E27F-37A0BD693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F224B4-E8FD-B22D-61D4-C490BD383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97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75859-7747-BC5C-E090-F2DA1709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9EBD4C-F29F-4889-B563-CB9E0FBC2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BDB1C1-16C5-423B-2CAA-AD2FDC155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FB174A-919C-C017-32B6-360E3EFF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DF6D57-44FC-F676-2085-9323DA28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19262A-9B61-BF14-F03B-17712BCE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54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E2AD4-038C-89F1-7F7F-16AF393E6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DE2AC8-BD34-A668-4ED3-A498FA81D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BA7552-92E4-E468-E71F-34E05F45B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F5FEE1-AEF8-8DBB-ECE2-CBD00344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CA4C58-513D-EE43-355E-9B88C4816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AAE1C8-F933-E3A5-6440-9A2F2D6F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3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5F4E04-42A2-17D5-5A49-9C8F1738C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C80B84-C550-7810-7873-1FA087BD4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51EA34-B985-84EC-2D11-D6B73BF07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51EA6-B585-46C7-8B98-0BFA3F1CC64F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89754-3B18-4425-341F-AFBA21A92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37BC5E-5A33-FEB9-2E46-240E1BC94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FBEF7F-6CD2-433B-BBC3-9A9FFE4FDC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3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08F3D25-B8B0-8ED9-A41A-4498F8DA1AE8}"/>
              </a:ext>
            </a:extLst>
          </p:cNvPr>
          <p:cNvSpPr/>
          <p:nvPr/>
        </p:nvSpPr>
        <p:spPr>
          <a:xfrm>
            <a:off x="2851355" y="4761"/>
            <a:ext cx="9340645" cy="687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p:sp>
        <p:nvSpPr>
          <p:cNvPr id="6" name="Cuadro de texto 21">
            <a:extLst>
              <a:ext uri="{FF2B5EF4-FFF2-40B4-BE49-F238E27FC236}">
                <a16:creationId xmlns:a16="http://schemas.microsoft.com/office/drawing/2014/main" id="{4A50ED74-2286-E02E-1449-203AA4D3B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420" y="151077"/>
            <a:ext cx="468589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lnSpc>
                <a:spcPct val="107000"/>
              </a:lnSpc>
              <a:spcAft>
                <a:spcPts val="800"/>
              </a:spcAft>
            </a:pPr>
            <a:r>
              <a:rPr lang="es-ES" sz="7200" b="1" kern="1200" spc="1200" dirty="0">
                <a:solidFill>
                  <a:srgbClr val="F4B083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Kalinga" panose="020B0502040204020203" pitchFamily="34" charset="0"/>
              </a:rPr>
              <a:t>CEE</a:t>
            </a:r>
            <a:r>
              <a:rPr lang="es-ES" sz="4800" b="1" kern="1200" spc="1200" dirty="0">
                <a:solidFill>
                  <a:srgbClr val="F4B083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Kalinga" panose="020B0502040204020203" pitchFamily="34" charset="0"/>
              </a:rPr>
              <a:t>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 de texto 54">
            <a:extLst>
              <a:ext uri="{FF2B5EF4-FFF2-40B4-BE49-F238E27FC236}">
                <a16:creationId xmlns:a16="http://schemas.microsoft.com/office/drawing/2014/main" id="{A6A9EC59-1962-5B81-BE6B-C4203D902046}"/>
              </a:ext>
            </a:extLst>
          </p:cNvPr>
          <p:cNvSpPr txBox="1"/>
          <p:nvPr/>
        </p:nvSpPr>
        <p:spPr>
          <a:xfrm>
            <a:off x="3422650" y="2938727"/>
            <a:ext cx="4826635" cy="18389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800" b="1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colaborativa 4</a:t>
            </a:r>
            <a:r>
              <a:rPr lang="es-MX" sz="2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600" spc="-2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 SUAyED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uadro de texto 55">
            <a:extLst>
              <a:ext uri="{FF2B5EF4-FFF2-40B4-BE49-F238E27FC236}">
                <a16:creationId xmlns:a16="http://schemas.microsoft.com/office/drawing/2014/main" id="{194B2B35-9F18-6B12-AC82-1579DBF0241C}"/>
              </a:ext>
            </a:extLst>
          </p:cNvPr>
          <p:cNvSpPr txBox="1"/>
          <p:nvPr/>
        </p:nvSpPr>
        <p:spPr>
          <a:xfrm>
            <a:off x="3502025" y="1254401"/>
            <a:ext cx="5200650" cy="8724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200" spc="-1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DE EVALUACIÓN EDUCATIVA</a:t>
            </a:r>
            <a:endParaRPr lang="es-MX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200" spc="-7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Permanente</a:t>
            </a:r>
            <a:r>
              <a:rPr lang="en-US" sz="2200" spc="-7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MX" sz="2200" spc="-7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</a:t>
            </a:r>
            <a:endParaRPr lang="es-MX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600" spc="-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AA477250-323E-CCA3-52A1-1A2A714DBEAD}"/>
              </a:ext>
            </a:extLst>
          </p:cNvPr>
          <p:cNvSpPr/>
          <p:nvPr/>
        </p:nvSpPr>
        <p:spPr>
          <a:xfrm>
            <a:off x="3506470" y="4198567"/>
            <a:ext cx="5262880" cy="284480"/>
          </a:xfrm>
          <a:prstGeom prst="rect">
            <a:avLst/>
          </a:prstGeom>
          <a:solidFill>
            <a:srgbClr val="F2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53806E1D-E5B3-4835-BAC5-BBD61A0EE9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563" y="5757640"/>
            <a:ext cx="985520" cy="985520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F7F2BB9D-DF6B-46EA-86B8-DF5992AA26A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28" y="5848445"/>
            <a:ext cx="1680210" cy="755650"/>
          </a:xfrm>
          <a:prstGeom prst="rect">
            <a:avLst/>
          </a:prstGeom>
        </p:spPr>
      </p:pic>
      <p:sp>
        <p:nvSpPr>
          <p:cNvPr id="41" name="Cuadro de texto 56">
            <a:extLst>
              <a:ext uri="{FF2B5EF4-FFF2-40B4-BE49-F238E27FC236}">
                <a16:creationId xmlns:a16="http://schemas.microsoft.com/office/drawing/2014/main" id="{D796A395-8444-D63E-FFA1-165150630716}"/>
              </a:ext>
            </a:extLst>
          </p:cNvPr>
          <p:cNvSpPr txBox="1"/>
          <p:nvPr/>
        </p:nvSpPr>
        <p:spPr>
          <a:xfrm>
            <a:off x="3267638" y="4747145"/>
            <a:ext cx="3990975" cy="629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800" b="1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3" name="Grupo 52">
            <a:extLst>
              <a:ext uri="{FF2B5EF4-FFF2-40B4-BE49-F238E27FC236}">
                <a16:creationId xmlns:a16="http://schemas.microsoft.com/office/drawing/2014/main" id="{14F8D6FA-4F52-B0A5-5B4A-9F68CA96AF1E}"/>
              </a:ext>
            </a:extLst>
          </p:cNvPr>
          <p:cNvGrpSpPr/>
          <p:nvPr/>
        </p:nvGrpSpPr>
        <p:grpSpPr>
          <a:xfrm>
            <a:off x="211393" y="-18182"/>
            <a:ext cx="2389238" cy="6894182"/>
            <a:chOff x="211393" y="-18182"/>
            <a:chExt cx="2389238" cy="6894182"/>
          </a:xfrm>
        </p:grpSpPr>
        <p:cxnSp>
          <p:nvCxnSpPr>
            <p:cNvPr id="45" name="Conector recto 44">
              <a:extLst>
                <a:ext uri="{FF2B5EF4-FFF2-40B4-BE49-F238E27FC236}">
                  <a16:creationId xmlns:a16="http://schemas.microsoft.com/office/drawing/2014/main" id="{EE2AC820-684F-60C4-C7ED-43F0DD98DF75}"/>
                </a:ext>
              </a:extLst>
            </p:cNvPr>
            <p:cNvCxnSpPr>
              <a:cxnSpLocks/>
            </p:cNvCxnSpPr>
            <p:nvPr/>
          </p:nvCxnSpPr>
          <p:spPr>
            <a:xfrm>
              <a:off x="1661650" y="-18182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06F9CDAE-A0C6-4F6C-2C76-C8A1C74A3FA4}"/>
                </a:ext>
              </a:extLst>
            </p:cNvPr>
            <p:cNvCxnSpPr>
              <a:cxnSpLocks/>
            </p:cNvCxnSpPr>
            <p:nvPr/>
          </p:nvCxnSpPr>
          <p:spPr>
            <a:xfrm>
              <a:off x="1981196" y="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DA6C23CB-4ECF-C8A7-4C11-A4DDCBA134E5}"/>
                </a:ext>
              </a:extLst>
            </p:cNvPr>
            <p:cNvCxnSpPr>
              <a:cxnSpLocks/>
            </p:cNvCxnSpPr>
            <p:nvPr/>
          </p:nvCxnSpPr>
          <p:spPr>
            <a:xfrm>
              <a:off x="2281081" y="-18182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D866697B-258C-967F-A199-5CA7808FB0A1}"/>
                </a:ext>
              </a:extLst>
            </p:cNvPr>
            <p:cNvCxnSpPr>
              <a:cxnSpLocks/>
            </p:cNvCxnSpPr>
            <p:nvPr/>
          </p:nvCxnSpPr>
          <p:spPr>
            <a:xfrm>
              <a:off x="2600631" y="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41FDD173-0FB5-7A03-9A66-A4F07B39A807}"/>
                </a:ext>
              </a:extLst>
            </p:cNvPr>
            <p:cNvCxnSpPr>
              <a:cxnSpLocks/>
            </p:cNvCxnSpPr>
            <p:nvPr/>
          </p:nvCxnSpPr>
          <p:spPr>
            <a:xfrm>
              <a:off x="1347017" y="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2A1876AE-2966-42E6-8FFF-E34E24500E5A}"/>
                </a:ext>
              </a:extLst>
            </p:cNvPr>
            <p:cNvCxnSpPr>
              <a:cxnSpLocks/>
            </p:cNvCxnSpPr>
            <p:nvPr/>
          </p:nvCxnSpPr>
          <p:spPr>
            <a:xfrm>
              <a:off x="978313" y="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87115815-5C3E-1F96-DCA9-9FADF6E5A72B}"/>
                </a:ext>
              </a:extLst>
            </p:cNvPr>
            <p:cNvCxnSpPr>
              <a:cxnSpLocks/>
            </p:cNvCxnSpPr>
            <p:nvPr/>
          </p:nvCxnSpPr>
          <p:spPr>
            <a:xfrm>
              <a:off x="580104" y="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B5F886A0-1984-A6F8-D387-1A572ADDC3C7}"/>
                </a:ext>
              </a:extLst>
            </p:cNvPr>
            <p:cNvCxnSpPr>
              <a:cxnSpLocks/>
            </p:cNvCxnSpPr>
            <p:nvPr/>
          </p:nvCxnSpPr>
          <p:spPr>
            <a:xfrm>
              <a:off x="211393" y="-9000"/>
              <a:ext cx="0" cy="6876000"/>
            </a:xfrm>
            <a:prstGeom prst="line">
              <a:avLst/>
            </a:prstGeom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273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BDF32-857F-C599-89E9-28CE316EE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89A6C25-63C7-C7E2-9253-DC78C8739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7EB6633-1C0E-5E26-8920-533FAF36C75E}"/>
              </a:ext>
            </a:extLst>
          </p:cNvPr>
          <p:cNvSpPr txBox="1"/>
          <p:nvPr/>
        </p:nvSpPr>
        <p:spPr>
          <a:xfrm>
            <a:off x="1052050" y="1092122"/>
            <a:ext cx="9704440" cy="3312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Recomendaciones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Flexibilizar contenidos y actividades, estructurar asignaturas mediante grupos colegiados, y actualizar materiales educativos y guías de estudio.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Fortalecer la formación docente en curaduría y diseño de materiales, promoviendo el uso de repositorios académicos.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Evaluar los materiales de autoaprendizaje con criterios pedagógicos, técnicos, funcionales, editoriales y de diseño gráfico.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6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7639" y="5710349"/>
            <a:ext cx="7970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DIRECCIÓN DE EVALUACIÓN EDUCATIVA</a:t>
            </a:r>
            <a:endParaRPr lang="es-ES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8600" y="61910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© México 2025</a:t>
            </a:r>
            <a:endParaRPr lang="es-ES" sz="2400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78589" y="3762875"/>
            <a:ext cx="101867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b="1" dirty="0">
                <a:solidFill>
                  <a:srgbClr val="F2AA8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UNAM</a:t>
            </a:r>
            <a:endParaRPr lang="es-ES" sz="6600" b="1" dirty="0">
              <a:solidFill>
                <a:srgbClr val="F2AA84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97639" y="4759340"/>
            <a:ext cx="8091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COORDINACIÓN DE EVALUACIÓN, INNOVACIÓN Y DESARROLLO EDUCATIVOS</a:t>
            </a:r>
            <a:endParaRPr lang="es-ES" sz="3000" b="1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64480-D941-94A9-E271-97C65F4AB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59D3D97-5D70-35BD-E9FB-4C0BE36B6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36B4134-F40B-8C25-78A6-C3C01C5F7147}"/>
              </a:ext>
            </a:extLst>
          </p:cNvPr>
          <p:cNvSpPr txBox="1"/>
          <p:nvPr/>
        </p:nvSpPr>
        <p:spPr>
          <a:xfrm>
            <a:off x="6440145" y="1092122"/>
            <a:ext cx="4001731" cy="371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Contenido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 de la Red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Estudios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0A3078C-6A8A-5B7C-E198-BA56F1A1B23F}"/>
              </a:ext>
            </a:extLst>
          </p:cNvPr>
          <p:cNvSpPr/>
          <p:nvPr/>
        </p:nvSpPr>
        <p:spPr>
          <a:xfrm>
            <a:off x="-5" y="4761"/>
            <a:ext cx="6027179" cy="687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463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032319D-0A64-AAAC-7A97-82F95287F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95D0300-EC93-23EA-6F8D-79A48C1088BB}"/>
              </a:ext>
            </a:extLst>
          </p:cNvPr>
          <p:cNvSpPr/>
          <p:nvPr/>
        </p:nvSpPr>
        <p:spPr>
          <a:xfrm>
            <a:off x="0" y="843280"/>
            <a:ext cx="5262880" cy="14224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813AE06-7FCC-6F74-9973-05478B2F2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8748"/>
            <a:ext cx="39052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Integrantes de la Red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16D619B-A290-FC8D-5F1C-7CB407B3C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32334"/>
              </p:ext>
            </p:extLst>
          </p:nvPr>
        </p:nvGraphicFramePr>
        <p:xfrm>
          <a:off x="2065019" y="1503654"/>
          <a:ext cx="6341562" cy="4671008"/>
        </p:xfrm>
        <a:graphic>
          <a:graphicData uri="http://schemas.openxmlformats.org/drawingml/2006/table">
            <a:tbl>
              <a:tblPr firstRow="1" bandRow="1"/>
              <a:tblGrid>
                <a:gridCol w="1948484">
                  <a:extLst>
                    <a:ext uri="{9D8B030D-6E8A-4147-A177-3AD203B41FA5}">
                      <a16:colId xmlns:a16="http://schemas.microsoft.com/office/drawing/2014/main" val="1578845711"/>
                    </a:ext>
                  </a:extLst>
                </a:gridCol>
                <a:gridCol w="4393078">
                  <a:extLst>
                    <a:ext uri="{9D8B030D-6E8A-4147-A177-3AD203B41FA5}">
                      <a16:colId xmlns:a16="http://schemas.microsoft.com/office/drawing/2014/main" val="344413515"/>
                    </a:ext>
                  </a:extLst>
                </a:gridCol>
              </a:tblGrid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 Cuautitlán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Mtra. Mónica Monserrat Carranza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981030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 Aragón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Mtro. Miguel Ángel del Río del Valle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78281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FENO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Dra. Adriana Leticia Díaz Manrique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439537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FCPyS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Dra. Rosa Merlín Rodríguez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61375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 Acatlán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Mtro. Carlos Nandayapa Hernández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73079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FCA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Mtro. Carlos Andrés Sánchez Soto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627467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FFyL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40" marR="7874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Dra. Liliana Valladares Riveroll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81519"/>
                  </a:ext>
                </a:extLst>
              </a:tr>
              <a:tr h="5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Derecho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40" marR="78740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Dra. Sonia Venegas Álvarez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48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54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49584-579F-6E1B-FB33-CBEDEF9D6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11CE661-7D67-4319-16C1-1BAE0724D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111F58C-0700-DE8C-61F4-18522A168E91}"/>
              </a:ext>
            </a:extLst>
          </p:cNvPr>
          <p:cNvSpPr txBox="1"/>
          <p:nvPr/>
        </p:nvSpPr>
        <p:spPr>
          <a:xfrm>
            <a:off x="1052050" y="1092122"/>
            <a:ext cx="9704440" cy="3083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Objetivo de la Red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 un estudio de los efectos de los criterios de selectividad en el desempeño del alumnado de los programas SUAyED de licenciatura.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 una revisión de los materiales de apoyo ofrecidos al alumnado vinculados con las prácticas de evaluación del y para el aprendizaje establecidas en los programas SUAyED.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93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7088D-C3E0-D133-A637-2ABD0EB02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C0DE13C-A102-C049-92AB-E5B51C77A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8AE2FF5-672E-D7B3-C58B-C9414540B945}"/>
              </a:ext>
            </a:extLst>
          </p:cNvPr>
          <p:cNvSpPr txBox="1"/>
          <p:nvPr/>
        </p:nvSpPr>
        <p:spPr>
          <a:xfrm>
            <a:off x="1052050" y="1092122"/>
            <a:ext cx="9704440" cy="3620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Estudios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fectos de los criterios de selectividad en el desempeño del alumnado.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uenas prácticas de evaluación del y para el aprendizaje en los programas SUAyED.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uenas prácticas en el empleo de materiales educativos que fortalecen el aprendizaje del alumnado SUAyED.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55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D91E2-9BF1-775E-5286-DAA7FA128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98046DD-1CEB-0993-875A-E1AB58D4E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FCAFFFF-8A17-7436-D55E-72A9767901DD}"/>
              </a:ext>
            </a:extLst>
          </p:cNvPr>
          <p:cNvSpPr txBox="1"/>
          <p:nvPr/>
        </p:nvSpPr>
        <p:spPr>
          <a:xfrm>
            <a:off x="1052050" y="1092122"/>
            <a:ext cx="9704440" cy="3971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Recomendaciones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Ajustar p</a:t>
            </a: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lanes de estudio a la educación abierta y a distancia, con flexibilidad, pertinencia y alineación con perfiles y objetivos.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Fortalecer la orientación vocacional desde el bachillerato y difundir claramente las características de cada modalidad.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Comprender y atender la deserción como fenómeno multidimensional: tutoría, manejo del tiempo, pertinencia de contenidos, profesionalización docente y sentido de pertenencia.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4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149AB-4567-8DEA-5C92-5680D9967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02C9672-CED8-3FB6-7A93-604658E2B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D849EF9-E058-35BA-288C-0B3D546174D7}"/>
              </a:ext>
            </a:extLst>
          </p:cNvPr>
          <p:cNvSpPr txBox="1"/>
          <p:nvPr/>
        </p:nvSpPr>
        <p:spPr>
          <a:xfrm>
            <a:off x="1052050" y="1092122"/>
            <a:ext cx="9704440" cy="4732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Recomendaciones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Intervenir antes del ingreso y en los primeros semestres con información clara, promoción del aprendizaje autónomo y estrategias que consideren motivación y género.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Diseñar entornos de aprendizaje autorregulados, con contenidos y tareas adaptables, que favorezcan el control del ritmo por parte del alumnado.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Incorporar tecnologías emergentes y analítica del aprendizaje para retroalimentación personalizada y en tiempo real.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Enfocar el Programa de Apoyo al Ingreso en el desarrollo de habilidades clave para la modalidad.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8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3A879-6885-5A84-DB67-A579E261B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1038E95-862C-778D-08A8-81D242990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B38032-74AB-5889-FCD3-67AD57960F34}"/>
              </a:ext>
            </a:extLst>
          </p:cNvPr>
          <p:cNvSpPr txBox="1"/>
          <p:nvPr/>
        </p:nvSpPr>
        <p:spPr>
          <a:xfrm>
            <a:off x="1052050" y="1092122"/>
            <a:ext cx="9704440" cy="4732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Recomendaciones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Usar videoconferencias, </a:t>
            </a:r>
            <a:r>
              <a:rPr lang="es-MX" sz="2000" i="1" kern="100" dirty="0" err="1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streaming</a:t>
            </a: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UAPAS, BIDI-UNAM, la </a:t>
            </a:r>
            <a:r>
              <a:rPr lang="es-MX" sz="2000" i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</a:t>
            </a: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bibliotecas y flexibilizar Moodle, incluir videos introductorios y mejorar la retroalimentación inmediata.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Capacitar al profesorado en plataformas digitales, evaluación educativa y estrategias de retroalimentación efectiva y comunicación continua.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Identificar el perfil docente SUAyED, modalidades en que participa y su dominio de TIC.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Incorporar modelos innovadores al diseño curricular e instruccional, flexibilizando Moodle.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4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2FFC7-C730-7CB7-1CB9-20C4E0BF1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11363E-E8A7-BDAE-D029-4665EB7C1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D88C37E-8F3B-673C-E81D-971423E7F1BA}"/>
              </a:ext>
            </a:extLst>
          </p:cNvPr>
          <p:cNvSpPr txBox="1"/>
          <p:nvPr/>
        </p:nvSpPr>
        <p:spPr>
          <a:xfrm>
            <a:off x="1052050" y="1092122"/>
            <a:ext cx="9704440" cy="4403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b="1" dirty="0">
                <a:solidFill>
                  <a:srgbClr val="F4B083"/>
                </a:solidFill>
                <a:latin typeface="Century Gothic" panose="020B0502020202020204" pitchFamily="34" charset="0"/>
                <a:cs typeface="Kalinga" panose="020B0502040204020203" pitchFamily="34" charset="0"/>
              </a:rPr>
              <a:t>Recomendaciones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2400" b="1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Automatizar la evaluación en línea con distintos tipos de reactivos y agentes pedagógicos inteligentes para retroalimentación automática.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Enriquecer entornos de aprendizaje con recursos multimedia y repositorios abiertos como BIDI-UNAM.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Formar al alumnado en pensamiento crítico para identificar información confiable.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s-MX" sz="20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Incluir la voz estudiantil, especialmente de personas con discapacidades, y diferenciar las necesidades de las modalidades abierta y a distancia.</a:t>
            </a:r>
            <a:endParaRPr lang="es-MX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—"/>
            </a:pP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17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544</Words>
  <Application>Microsoft Office PowerPoint</Application>
  <PresentationFormat>Panorámica</PresentationFormat>
  <Paragraphs>72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 ELIZABETH IÑIGUEZ GALINDO</dc:creator>
  <cp:lastModifiedBy>Mtra. Laura Elena Rojo Chávez</cp:lastModifiedBy>
  <cp:revision>10</cp:revision>
  <dcterms:created xsi:type="dcterms:W3CDTF">2025-04-25T00:40:26Z</dcterms:created>
  <dcterms:modified xsi:type="dcterms:W3CDTF">2025-05-05T16:03:29Z</dcterms:modified>
</cp:coreProperties>
</file>