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1" r:id="rId3"/>
    <p:sldId id="258" r:id="rId4"/>
    <p:sldId id="270" r:id="rId5"/>
    <p:sldId id="269" r:id="rId6"/>
    <p:sldId id="272" r:id="rId7"/>
    <p:sldId id="262" r:id="rId8"/>
    <p:sldId id="284" r:id="rId9"/>
    <p:sldId id="294" r:id="rId10"/>
    <p:sldId id="273" r:id="rId11"/>
    <p:sldId id="286" r:id="rId12"/>
    <p:sldId id="285" r:id="rId13"/>
    <p:sldId id="287" r:id="rId14"/>
    <p:sldId id="288" r:id="rId15"/>
    <p:sldId id="289" r:id="rId16"/>
    <p:sldId id="268" r:id="rId17"/>
    <p:sldId id="292" r:id="rId18"/>
    <p:sldId id="282" r:id="rId19"/>
    <p:sldId id="257" r:id="rId20"/>
  </p:sldIdLst>
  <p:sldSz cx="12192000" cy="6858000"/>
  <p:notesSz cx="6794500" cy="9906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597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tra. Laura Elena Rojo Chávez" initials="MLERC" lastIdx="22" clrIdx="0">
    <p:extLst>
      <p:ext uri="{19B8F6BF-5375-455C-9EA6-DF929625EA0E}">
        <p15:presenceInfo xmlns:p15="http://schemas.microsoft.com/office/powerpoint/2012/main" userId="S-1-5-21-2715987482-1514159691-2572080383-11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7D3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3" autoAdjust="0"/>
    <p:restoredTop sz="94660"/>
  </p:normalViewPr>
  <p:slideViewPr>
    <p:cSldViewPr snapToGrid="0" showGuides="1">
      <p:cViewPr varScale="1">
        <p:scale>
          <a:sx n="164" d="100"/>
          <a:sy n="164" d="100"/>
        </p:scale>
        <p:origin x="496" y="92"/>
      </p:cViewPr>
      <p:guideLst>
        <p:guide orient="horz" pos="1071"/>
        <p:guide pos="597"/>
        <p:guide pos="70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CB1EE-0FC6-4223-9262-434BA05B00C4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D363F-5D1E-45E8-88D5-EB0BE24133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606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Marcador de imagen de diapositiva 1">
            <a:extLst>
              <a:ext uri="{FF2B5EF4-FFF2-40B4-BE49-F238E27FC236}">
                <a16:creationId xmlns:a16="http://schemas.microsoft.com/office/drawing/2014/main" id="{20277AFC-71E7-423E-947B-0A521C4B7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Marcador de notas 2">
            <a:extLst>
              <a:ext uri="{FF2B5EF4-FFF2-40B4-BE49-F238E27FC236}">
                <a16:creationId xmlns:a16="http://schemas.microsoft.com/office/drawing/2014/main" id="{038CE544-E021-48EF-9044-0A6A1E372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altLang="es-MX"/>
          </a:p>
        </p:txBody>
      </p:sp>
      <p:sp>
        <p:nvSpPr>
          <p:cNvPr id="11268" name="Marcador de número de diapositiva 3">
            <a:extLst>
              <a:ext uri="{FF2B5EF4-FFF2-40B4-BE49-F238E27FC236}">
                <a16:creationId xmlns:a16="http://schemas.microsoft.com/office/drawing/2014/main" id="{E8C6864D-5D66-4A12-86DF-340C08B8FB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827213"/>
            <a:fld id="{DF4FE07B-4A3A-47AE-BC52-36DBF14FD657}" type="slidenum">
              <a:rPr lang="es-MX" altLang="es-MX" smtClean="0"/>
              <a:pPr defTabSz="1827213"/>
              <a:t>2</a:t>
            </a:fld>
            <a:endParaRPr lang="es-MX" alt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BC1993-C18D-44E9-833A-9360AB34F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781692-9871-4C84-8C83-D1CA62B03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B2EBAD-9978-4E19-B4EF-3B4DF515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1E5E56-D1F4-4FD4-964C-5D6F4F5B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67FB15-93AB-41FC-A492-3DB0853A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02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585168-3611-4740-913F-3BA97804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693B76-2574-41AF-9964-42DC6ECBD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10ECA6-6E04-400C-A646-803E412B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A255E-77B5-4CA4-8EA9-19973BFC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41868C-157A-4850-B64F-8D1F79E9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29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4D877D-4A20-49C8-B81F-F3056F01F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433734-08B9-4483-B1F2-47574F98D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4CC0A-9A22-4C2E-B638-F0105D3D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7798E-304F-438C-8252-85A27B5D8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DBF75-F26B-4B7E-8067-CDEE5ACE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69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with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868240" cy="6858000"/>
          </a:xfrm>
        </p:spPr>
        <p:txBody>
          <a:bodyPr rtlCol="0">
            <a:normAutofit/>
          </a:bodyPr>
          <a:lstStyle>
            <a:lvl1pPr>
              <a:defRPr sz="14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422557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AB0E9-A1AB-49B0-B3B5-72DC00B6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D78F3A-6A78-4C64-BA5C-05A81844B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1AF51E-7082-4798-A9BD-49391D5F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2B0CF-B689-466C-A03F-8E87B2A70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8E9DF-9A1A-469B-9F18-0549C35B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50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463D5-CFA9-4CE5-BFC1-6679978CA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ABE9D-BC4C-4928-BD21-0087DD3B8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6BF35E-B288-41CB-B835-48A43EBF9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8E72EA-940F-4D93-95CC-25299665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9D76-3DBA-430A-B8B0-54C1D8564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90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8A68C-BCD7-4BC0-877A-9B1946D91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50CD46-AE43-4C29-928F-EAB7C2974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9BF8-F2A4-4D94-8432-7022946E4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D2DF69-A830-49B5-A3E7-28CCAC8C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41DC86-68C6-4FA3-A579-A8916612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D6C611-59E2-4607-9787-963AB8EA3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79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06F40-52AD-4BBF-8E7B-11FCF648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32FAA8-8413-4AA8-83F1-9F4940B69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7C086D-D630-458A-BB17-958FD0E49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51DB4B-22A4-49D6-AC5F-B23E7F75D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6CFE4EF-41C6-4B22-8FE9-CEF4359F5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57A9D-AFC8-4FA9-BC0D-27FD0F8C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B597DC-5EDC-4C46-AC6C-2FCD00D6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134B6-6126-46A4-B113-A6AC38D36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17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F6975-27C7-4B08-A30C-F8A186FEF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E7EC2D-9DAC-433B-BA0A-974BC83A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4023CA-6047-4DAF-9D51-6A6286B90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F93340-4B10-4452-9EF0-A9F8AFFE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42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7F7CD4-17CD-4941-890C-C0245C86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8D1F2F-17D0-4D18-93FB-38626C06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1A4AB7-A129-4CD8-AE9E-FFCD509D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2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61393-4BE6-490E-B53F-920B1FEE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7D6C6C-EC33-467A-86D8-457DFAD0C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3DDAEC-D971-4662-BE4F-7F48A15D9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E80F5F-A928-4D0A-AAE1-E093CF23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BAF5AB-D1A1-4B1D-8867-424AE78F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9A3B0B-5715-471C-9FCD-0A70EA92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75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7525E-6328-4AE3-B596-36CA8E9D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1858C1-9B22-4F75-B230-8C8DB526B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74CB07-2DEE-41F1-A6D2-32F2F6DD5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E86E01-F679-4206-9C33-BD0350A8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F12060-8525-4DEE-832A-6AEBF20B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D5F428-79FB-4DE1-9CF8-3635CA4D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00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96F3F4-75DC-4BF5-9758-A9B2EC321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A355ED-EC5F-4E21-8387-C40C4A278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A479D-173C-4863-A93A-01639F65B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68303-2E3D-42DD-90B2-DE6BD5E12BA0}" type="datetimeFigureOut">
              <a:rPr lang="es-MX" smtClean="0"/>
              <a:t>12/05/2025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A22563-9522-406F-B154-099F344F9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D748E2-1C39-4E35-8B6A-F5F89B058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D876E-A039-4607-AF54-671E69F908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9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BE9E2C9-1744-4FE0-9806-FAADC81FFB80}"/>
              </a:ext>
            </a:extLst>
          </p:cNvPr>
          <p:cNvSpPr txBox="1"/>
          <p:nvPr/>
        </p:nvSpPr>
        <p:spPr>
          <a:xfrm>
            <a:off x="1384204" y="2767280"/>
            <a:ext cx="9423591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>
                <a:solidFill>
                  <a:schemeClr val="bg1"/>
                </a:solidFill>
                <a:latin typeface="Century Gothic" panose="020B0502020202020204" pitchFamily="34" charset="0"/>
              </a:rPr>
              <a:t>CAPACIDAD INSTITUCIONAL </a:t>
            </a:r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EN EVALUACIÓN EDUCATIVA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F89AAB7-4DF6-419E-BC94-6004AAFE4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2925FE27-386D-4DBF-9473-3752034AAFB1}"/>
              </a:ext>
            </a:extLst>
          </p:cNvPr>
          <p:cNvCxnSpPr/>
          <p:nvPr/>
        </p:nvCxnSpPr>
        <p:spPr>
          <a:xfrm>
            <a:off x="11529390" y="228600"/>
            <a:ext cx="0" cy="809625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35CA350E-4516-46E0-AD07-741997118475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972799" y="155570"/>
            <a:ext cx="111318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BBE63C5-C9A4-47DB-AFA1-9A74564D7DD2}"/>
              </a:ext>
            </a:extLst>
          </p:cNvPr>
          <p:cNvSpPr txBox="1"/>
          <p:nvPr/>
        </p:nvSpPr>
        <p:spPr>
          <a:xfrm>
            <a:off x="464023" y="5714791"/>
            <a:ext cx="1037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UNAM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CEIDE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DEE</a:t>
            </a:r>
          </a:p>
          <a:p>
            <a:r>
              <a:rPr lang="es-MX" sz="1400" dirty="0">
                <a:latin typeface="Century Gothic" panose="020B0502020202020204" pitchFamily="34" charset="0"/>
              </a:rPr>
              <a:t>SEPPA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45ACB876-C79F-4DDE-959C-2E470728253B}"/>
              </a:ext>
            </a:extLst>
          </p:cNvPr>
          <p:cNvCxnSpPr>
            <a:cxnSpLocks/>
          </p:cNvCxnSpPr>
          <p:nvPr/>
        </p:nvCxnSpPr>
        <p:spPr>
          <a:xfrm>
            <a:off x="354149" y="5568286"/>
            <a:ext cx="0" cy="1050456"/>
          </a:xfrm>
          <a:prstGeom prst="line">
            <a:avLst/>
          </a:prstGeom>
          <a:ln w="1905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C781F9E1-F893-43B3-AC30-E806B617A28A}"/>
              </a:ext>
            </a:extLst>
          </p:cNvPr>
          <p:cNvCxnSpPr>
            <a:cxnSpLocks/>
          </p:cNvCxnSpPr>
          <p:nvPr/>
        </p:nvCxnSpPr>
        <p:spPr>
          <a:xfrm rot="5400000">
            <a:off x="677245" y="27220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776E55FD-E4C9-44C3-84EE-FDC22632180D}"/>
              </a:ext>
            </a:extLst>
          </p:cNvPr>
          <p:cNvCxnSpPr>
            <a:cxnSpLocks/>
          </p:cNvCxnSpPr>
          <p:nvPr/>
        </p:nvCxnSpPr>
        <p:spPr>
          <a:xfrm rot="5400000">
            <a:off x="11512874" y="27220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095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81080" y="1732295"/>
            <a:ext cx="10296526" cy="3462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mayor medida, se llevan a cabo evaluaciones diagnósticas.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evaluación la realizan, principalmente, académicos y alumnos.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que destaca es valorar la vigencia de los contenidos.</a:t>
            </a:r>
          </a:p>
          <a:p>
            <a:pPr marL="34290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tipo de decisiones que se toman están relacionadas, principalmente, con la actualización de bibliografías.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planes de estudio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822D9652-AF56-4771-A069-CC19C5ACA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176192"/>
              </p:ext>
            </p:extLst>
          </p:nvPr>
        </p:nvGraphicFramePr>
        <p:xfrm>
          <a:off x="706959" y="6037636"/>
          <a:ext cx="7103086" cy="253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3086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178986">
                <a:tc>
                  <a:txBody>
                    <a:bodyPr/>
                    <a:lstStyle/>
                    <a:p>
                      <a:pPr algn="r" fontAlgn="ctr"/>
                      <a:r>
                        <a:rPr lang="es-MX" sz="1600" u="none" strike="noStrike" dirty="0">
                          <a:effectLst/>
                          <a:latin typeface="Century Gothic" panose="020B0502020202020204" pitchFamily="34" charset="0"/>
                        </a:rPr>
                        <a:t>Las respuestas presentadas reflejan porcentajes por encima del 60%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13192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AC25E66-9090-4524-802D-09EDDC285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65751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(n=28)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086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realizan la evaluación.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 del 90% indica que el propósito principal es la mejora del desempeño docente.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Menos de la mitad entrega los resultados por correo electrónico y plataforma.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Alrededor del 50% difunde los resultados a través de informes.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decisiones posteriores a la evaluación son diversas aunque sobresale el diseño de programas de formación y actualización docente.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docente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189F66E-3071-4B39-B3C6-785206CE8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95343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(n=28)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0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alumnos realizan la evaluación.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más del 80%, el principal propósito es identificar características del desempeño.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 realiza la entrega de los resultados.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toman decisiones para llevar a cabo actividades de apoyo.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tutores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00B113A-8579-4ABF-AA90-1159956BE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35494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(n=16)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79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7" y="1712552"/>
            <a:ext cx="10291307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realiza el diagnóstico de conocimientos.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Quienes efectúan la evaluación son los académicos.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Más del 60%, emplean los resultados para identificar alumnos en situación de riesgo.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de alumnos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5522BF5-0784-4089-A2A0-1B1F479A3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06785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(n=21)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224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7" y="1715797"/>
            <a:ext cx="10291307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Estos estudios los realiza, principalmente, el personal académico-administrativo.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se emplea para retroalimentar los planes y programas de estudio así como para explorar su opinión sobre su formación. 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Estos estudios se emplean para conocer la situación laboral de los egresados.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relación con la difusión de los resultados, estos se difunden a través de informes y reuniones (65%).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se emplea para la actualización de los planes y programas de estudio.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221213" y="930561"/>
            <a:ext cx="6037539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estudios con egresados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A54E0D8-CF5B-45AC-B54C-45DC35EB5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03686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(n=17)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956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CDC3D487-66E0-42A7-B2C4-5716A97E6C3C}"/>
              </a:ext>
            </a:extLst>
          </p:cNvPr>
          <p:cNvSpPr txBox="1"/>
          <p:nvPr/>
        </p:nvSpPr>
        <p:spPr>
          <a:xfrm>
            <a:off x="947738" y="1700213"/>
            <a:ext cx="10291307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evalúa, principalmente, el cumplimiento de funciones.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es mejorar la calidad de los servicios.</a:t>
            </a:r>
          </a:p>
          <a:p>
            <a:pPr marL="342900" indent="-342900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decisiones que se toman se refieren al diseño de programas de capacitación.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105508" y="930561"/>
            <a:ext cx="6216161" cy="529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1F4E7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</a:t>
            </a:r>
            <a:endParaRPr lang="es-MX" sz="2800" dirty="0">
              <a:solidFill>
                <a:srgbClr val="1F4E79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E0236CC-ADE2-4496-B51F-FDA517CCC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38743"/>
              </p:ext>
            </p:extLst>
          </p:nvPr>
        </p:nvGraphicFramePr>
        <p:xfrm>
          <a:off x="10370561" y="6291001"/>
          <a:ext cx="868484" cy="3579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484">
                  <a:extLst>
                    <a:ext uri="{9D8B030D-6E8A-4147-A177-3AD203B41FA5}">
                      <a16:colId xmlns:a16="http://schemas.microsoft.com/office/drawing/2014/main" val="2763723922"/>
                    </a:ext>
                  </a:extLst>
                </a:gridCol>
              </a:tblGrid>
              <a:tr h="35797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Century Gothic" panose="020B0502020202020204" pitchFamily="34" charset="0"/>
                        </a:rPr>
                        <a:t> (n=10)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1383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199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conclusiones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8" y="1700213"/>
            <a:ext cx="10296525" cy="461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s-MX" sz="22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todas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entidades existe un área dedicada a la evaluación.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 parte del personal no tiene formación en evaluación.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objetos que más se evalúan son el desempeño docente, los planes de estudio y los estudiantes y el que menos se evalúa es la gestión académico administrativa.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Planes de estudio.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realizan evaluaciones diagnósticas. Su propósito es mantener actualizada la enseñanza.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propósito principal es mejorar el desempeño docente. Las decisiones que se toman a partir de estas evaluaciones son el diseño de programas de formación y actualización docente.</a:t>
            </a:r>
          </a:p>
        </p:txBody>
      </p:sp>
    </p:spTree>
    <p:extLst>
      <p:ext uri="{BB962C8B-B14F-4D97-AF65-F5344CB8AC3E}">
        <p14:creationId xmlns:p14="http://schemas.microsoft.com/office/powerpoint/2010/main" val="2949166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conclusiones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7" y="1376363"/>
            <a:ext cx="10296525" cy="437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Tutores.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objetivo es la identificación de características del desempeño. Las decisiones que se toman son la realización de actividades de apoyo. 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utiliza para diagnosticar sus conocimientos.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Egresados.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 resultados se emplean como fuente de información para la actualización de planes de estudio. Se utilizan para conocer la situación laboral de los egresados. </a:t>
            </a:r>
          </a:p>
          <a:p>
            <a:pPr marL="342900" indent="-342900" algn="just">
              <a:lnSpc>
                <a:spcPct val="107000"/>
              </a:lnSpc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administrativa.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evalúa el cumplimiento de funciones con el propósito de mejorar la calidad de los servicios y diseñar programas de capacitación.</a:t>
            </a:r>
          </a:p>
        </p:txBody>
      </p:sp>
    </p:spTree>
    <p:extLst>
      <p:ext uri="{BB962C8B-B14F-4D97-AF65-F5344CB8AC3E}">
        <p14:creationId xmlns:p14="http://schemas.microsoft.com/office/powerpoint/2010/main" val="9584954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54661"/>
            <a:ext cx="4758282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recomendaciones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6F8A9093-9A84-4836-90FC-D45A8D54B81F}"/>
              </a:ext>
            </a:extLst>
          </p:cNvPr>
          <p:cNvSpPr txBox="1"/>
          <p:nvPr/>
        </p:nvSpPr>
        <p:spPr>
          <a:xfrm>
            <a:off x="947738" y="1723209"/>
            <a:ext cx="10296525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Desarrollar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áreas formales</a:t>
            </a:r>
            <a:r>
              <a:rPr lang="es-MX" sz="22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evaluación.</a:t>
            </a:r>
            <a:endParaRPr lang="es-MX" sz="2200" strike="sngStrike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al personal con programas de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continua en evaluación.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a cabo evaluaciones de la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académico administrativa.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Diseñar diversas estrategias para la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difusión de los resultados.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Continuar con espacios de intercambio de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buenas prácticas en evaluación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el bachillerato, la licenciatura </a:t>
            </a:r>
            <a:r>
              <a:rPr lang="es-MX" sz="220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el posgrado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18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Llevar a cabo </a:t>
            </a: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evaluaciones de las evaluaciones 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asegurar su efectividad y pertinencia.</a:t>
            </a:r>
            <a:endParaRPr lang="es-MX" sz="22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43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DFFB6C2-8418-4875-A57C-C346BF7F20F0}"/>
              </a:ext>
            </a:extLst>
          </p:cNvPr>
          <p:cNvSpPr txBox="1"/>
          <p:nvPr/>
        </p:nvSpPr>
        <p:spPr>
          <a:xfrm>
            <a:off x="5935580" y="3607692"/>
            <a:ext cx="644051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600" dirty="0" err="1">
                <a:solidFill>
                  <a:srgbClr val="595959"/>
                </a:solidFill>
                <a:latin typeface="Century Gothic" panose="020B0502020202020204" pitchFamily="34" charset="0"/>
              </a:rPr>
              <a:t>una</a:t>
            </a:r>
            <a:r>
              <a:rPr lang="es-MX" sz="16600" dirty="0" err="1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m</a:t>
            </a:r>
            <a:endParaRPr lang="es-MX" sz="166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10">
            <a:extLst>
              <a:ext uri="{FF2B5EF4-FFF2-40B4-BE49-F238E27FC236}">
                <a16:creationId xmlns:a16="http://schemas.microsoft.com/office/drawing/2014/main" id="{54FAD38A-E267-4574-809A-066534521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485" y="5731350"/>
            <a:ext cx="651309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Coordinación de Evaluación, Innovación y Desarrollo Educativos</a:t>
            </a:r>
          </a:p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Dirección de Evaluación Educativa</a:t>
            </a:r>
          </a:p>
          <a:p>
            <a:pPr algn="r" eaLnBrk="1" hangingPunct="1"/>
            <a:r>
              <a:rPr lang="es-MX" altLang="es-MX" sz="1400" dirty="0">
                <a:solidFill>
                  <a:srgbClr val="595959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rPr>
              <a:t>Subdirección de Evaluación de Procesos y Programas Académicos</a:t>
            </a:r>
          </a:p>
          <a:p>
            <a:pPr algn="r" eaLnBrk="1" hangingPunct="1"/>
            <a:r>
              <a:rPr lang="es-MX" altLang="es-MX" sz="2000" dirty="0">
                <a:solidFill>
                  <a:srgbClr val="595959"/>
                </a:solidFill>
                <a:latin typeface="Century Gothic" panose="020B0502020202020204" pitchFamily="34" charset="0"/>
              </a:rPr>
              <a:t>© </a:t>
            </a:r>
            <a:r>
              <a:rPr lang="es-MX" altLang="es-MX" sz="2000" dirty="0" err="1">
                <a:solidFill>
                  <a:srgbClr val="595959"/>
                </a:solidFill>
                <a:latin typeface="Century Gothic" panose="020B0502020202020204" pitchFamily="34" charset="0"/>
              </a:rPr>
              <a:t>méxico</a:t>
            </a:r>
            <a:r>
              <a:rPr lang="es-MX" altLang="es-MX" sz="2000" dirty="0">
                <a:solidFill>
                  <a:srgbClr val="595959"/>
                </a:solidFill>
                <a:latin typeface="Century Gothic" panose="020B0502020202020204" pitchFamily="34" charset="0"/>
              </a:rPr>
              <a:t> </a:t>
            </a:r>
            <a:r>
              <a:rPr lang="es-MX" altLang="es-MX" sz="20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90977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949C57-62C2-4746-99E3-C5637EB5EA25}"/>
              </a:ext>
            </a:extLst>
          </p:cNvPr>
          <p:cNvSpPr/>
          <p:nvPr/>
        </p:nvSpPr>
        <p:spPr>
          <a:xfrm>
            <a:off x="1588" y="0"/>
            <a:ext cx="386715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880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239">
              <a:defRPr/>
            </a:pPr>
            <a:endParaRPr lang="es-MX" altLang="es-MX" sz="1800" dirty="0">
              <a:solidFill>
                <a:srgbClr val="FFFFFF"/>
              </a:solidFill>
              <a:latin typeface="Montserrat Light" panose="00000400000000000000" pitchFamily="50" charset="0"/>
              <a:ea typeface="Montserrat Light" panose="00000400000000000000" pitchFamily="50" charset="0"/>
              <a:cs typeface="Montserrat Light" panose="00000400000000000000" pitchFamily="50" charset="0"/>
            </a:endParaRPr>
          </a:p>
        </p:txBody>
      </p:sp>
      <p:grpSp>
        <p:nvGrpSpPr>
          <p:cNvPr id="10243" name="Grupo 6">
            <a:extLst>
              <a:ext uri="{FF2B5EF4-FFF2-40B4-BE49-F238E27FC236}">
                <a16:creationId xmlns:a16="http://schemas.microsoft.com/office/drawing/2014/main" id="{2B2DB182-B6E0-44D0-80C9-79185E08570E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2212182"/>
            <a:ext cx="3049588" cy="607219"/>
            <a:chOff x="8915400" y="4424998"/>
            <a:chExt cx="6099175" cy="1214437"/>
          </a:xfrm>
        </p:grpSpPr>
        <p:sp>
          <p:nvSpPr>
            <p:cNvPr id="10258" name="TextBox 14">
              <a:extLst>
                <a:ext uri="{FF2B5EF4-FFF2-40B4-BE49-F238E27FC236}">
                  <a16:creationId xmlns:a16="http://schemas.microsoft.com/office/drawing/2014/main" id="{0EC31D94-4DCF-48B4-AF37-5BC3DD69B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33052" y="4424998"/>
              <a:ext cx="4581523" cy="74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  <a:ea typeface="Montserrat Semi"/>
                  <a:cs typeface="Montserrat Semi"/>
                </a:rPr>
                <a:t>introducción</a:t>
              </a:r>
            </a:p>
          </p:txBody>
        </p:sp>
        <p:sp>
          <p:nvSpPr>
            <p:cNvPr id="3" name="Text Placeholder 33">
              <a:extLst>
                <a:ext uri="{FF2B5EF4-FFF2-40B4-BE49-F238E27FC236}">
                  <a16:creationId xmlns:a16="http://schemas.microsoft.com/office/drawing/2014/main" id="{09669AE9-F08D-4BE1-8082-C5B0A6BE227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15400" y="4544060"/>
              <a:ext cx="1392238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01</a:t>
              </a:r>
            </a:p>
          </p:txBody>
        </p:sp>
      </p:grpSp>
      <p:grpSp>
        <p:nvGrpSpPr>
          <p:cNvPr id="10244" name="Grupo 7">
            <a:extLst>
              <a:ext uri="{FF2B5EF4-FFF2-40B4-BE49-F238E27FC236}">
                <a16:creationId xmlns:a16="http://schemas.microsoft.com/office/drawing/2014/main" id="{853F0DD5-DE93-4DFC-9423-9BC7B9E8C1C2}"/>
              </a:ext>
            </a:extLst>
          </p:cNvPr>
          <p:cNvGrpSpPr>
            <a:grpSpLocks/>
          </p:cNvGrpSpPr>
          <p:nvPr/>
        </p:nvGrpSpPr>
        <p:grpSpPr bwMode="auto">
          <a:xfrm>
            <a:off x="7838282" y="2212179"/>
            <a:ext cx="3175001" cy="617028"/>
            <a:chOff x="15490825" y="4424997"/>
            <a:chExt cx="6350002" cy="1233068"/>
          </a:xfrm>
        </p:grpSpPr>
        <p:sp>
          <p:nvSpPr>
            <p:cNvPr id="10256" name="TextBox 20">
              <a:extLst>
                <a:ext uri="{FF2B5EF4-FFF2-40B4-BE49-F238E27FC236}">
                  <a16:creationId xmlns:a16="http://schemas.microsoft.com/office/drawing/2014/main" id="{6D17AC0E-461F-4F51-B474-474C91408B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08477" y="4424997"/>
              <a:ext cx="4832350" cy="123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  <a:ea typeface="Montserrat Semi"/>
                  <a:cs typeface="Montserrat Semi"/>
                </a:rPr>
                <a:t>método</a:t>
              </a:r>
            </a:p>
            <a:p>
              <a:pPr eaLnBrk="1" hangingPunct="1">
                <a:lnSpc>
                  <a:spcPct val="150000"/>
                </a:lnSpc>
              </a:pPr>
              <a:endParaRPr lang="es-MX" altLang="es-MX" sz="1000" dirty="0"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endParaRPr>
            </a:p>
          </p:txBody>
        </p:sp>
        <p:sp>
          <p:nvSpPr>
            <p:cNvPr id="4" name="Text Placeholder 33">
              <a:extLst>
                <a:ext uri="{FF2B5EF4-FFF2-40B4-BE49-F238E27FC236}">
                  <a16:creationId xmlns:a16="http://schemas.microsoft.com/office/drawing/2014/main" id="{97F14032-E9E3-4CE6-BDF3-3062319F5EA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490825" y="4543965"/>
              <a:ext cx="1392238" cy="1096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02</a:t>
              </a:r>
            </a:p>
          </p:txBody>
        </p:sp>
      </p:grpSp>
      <p:sp>
        <p:nvSpPr>
          <p:cNvPr id="10249" name="TextBox 12">
            <a:extLst>
              <a:ext uri="{FF2B5EF4-FFF2-40B4-BE49-F238E27FC236}">
                <a16:creationId xmlns:a16="http://schemas.microsoft.com/office/drawing/2014/main" id="{1537FF1D-9A45-49F4-972B-0114DEE65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47" y="2998048"/>
            <a:ext cx="3424335" cy="861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eaLnBrk="1" hangingPunct="1">
              <a:defRPr sz="7200">
                <a:solidFill>
                  <a:schemeClr val="tx2"/>
                </a:solidFill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defTabSz="18288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defTabSz="18288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defTabSz="18288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defTabSz="18288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defTabSz="914239">
              <a:defRPr/>
            </a:pPr>
            <a:r>
              <a:rPr lang="es-MX" altLang="es-MX" sz="5001" dirty="0">
                <a:solidFill>
                  <a:schemeClr val="accent5">
                    <a:lumMod val="50000"/>
                  </a:schemeClr>
                </a:solidFill>
              </a:rPr>
              <a:t>contenido</a:t>
            </a:r>
          </a:p>
        </p:txBody>
      </p:sp>
      <p:grpSp>
        <p:nvGrpSpPr>
          <p:cNvPr id="10246" name="Grupo 9">
            <a:extLst>
              <a:ext uri="{FF2B5EF4-FFF2-40B4-BE49-F238E27FC236}">
                <a16:creationId xmlns:a16="http://schemas.microsoft.com/office/drawing/2014/main" id="{428B7CD3-31C1-4428-BEAA-34592EC7E1A4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3563144"/>
            <a:ext cx="3049588" cy="607219"/>
            <a:chOff x="8942388" y="7091958"/>
            <a:chExt cx="6099175" cy="1214664"/>
          </a:xfrm>
        </p:grpSpPr>
        <p:sp>
          <p:nvSpPr>
            <p:cNvPr id="10254" name="TextBox 14">
              <a:extLst>
                <a:ext uri="{FF2B5EF4-FFF2-40B4-BE49-F238E27FC236}">
                  <a16:creationId xmlns:a16="http://schemas.microsoft.com/office/drawing/2014/main" id="{4172341F-E011-416E-ACE3-90B6AB935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0040" y="7091958"/>
              <a:ext cx="4581523" cy="747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resultados</a:t>
              </a:r>
            </a:p>
          </p:txBody>
        </p:sp>
        <p:sp>
          <p:nvSpPr>
            <p:cNvPr id="12" name="Text Placeholder 33">
              <a:extLst>
                <a:ext uri="{FF2B5EF4-FFF2-40B4-BE49-F238E27FC236}">
                  <a16:creationId xmlns:a16="http://schemas.microsoft.com/office/drawing/2014/main" id="{1546E4C3-02B8-474B-8A1A-5E57C25F123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42388" y="7211043"/>
              <a:ext cx="1392238" cy="1095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03</a:t>
              </a:r>
            </a:p>
          </p:txBody>
        </p:sp>
      </p:grpSp>
      <p:grpSp>
        <p:nvGrpSpPr>
          <p:cNvPr id="10247" name="Grupo 8">
            <a:extLst>
              <a:ext uri="{FF2B5EF4-FFF2-40B4-BE49-F238E27FC236}">
                <a16:creationId xmlns:a16="http://schemas.microsoft.com/office/drawing/2014/main" id="{9ED9F97B-3530-4EA3-930F-5FE20DDD4CB6}"/>
              </a:ext>
            </a:extLst>
          </p:cNvPr>
          <p:cNvGrpSpPr>
            <a:grpSpLocks/>
          </p:cNvGrpSpPr>
          <p:nvPr/>
        </p:nvGrpSpPr>
        <p:grpSpPr bwMode="auto">
          <a:xfrm>
            <a:off x="7839076" y="3564732"/>
            <a:ext cx="3640620" cy="617028"/>
            <a:chOff x="15343632" y="7091959"/>
            <a:chExt cx="7280744" cy="1234284"/>
          </a:xfrm>
        </p:grpSpPr>
        <p:sp>
          <p:nvSpPr>
            <p:cNvPr id="10252" name="TextBox 20">
              <a:extLst>
                <a:ext uri="{FF2B5EF4-FFF2-40B4-BE49-F238E27FC236}">
                  <a16:creationId xmlns:a16="http://schemas.microsoft.com/office/drawing/2014/main" id="{811E7A1F-43A5-4940-942D-23173C7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35463" y="7091959"/>
              <a:ext cx="5588913" cy="1234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conclusiones</a:t>
              </a:r>
            </a:p>
            <a:p>
              <a:pPr>
                <a:lnSpc>
                  <a:spcPct val="150000"/>
                </a:lnSpc>
              </a:pPr>
              <a:endParaRPr lang="es-MX" altLang="es-MX" sz="1000" dirty="0">
                <a:latin typeface="Century Gothic" panose="020B0502020202020204" pitchFamily="34" charset="0"/>
                <a:ea typeface="Montserrat Light" panose="00000400000000000000" pitchFamily="50" charset="0"/>
                <a:cs typeface="Montserrat Light" panose="00000400000000000000" pitchFamily="50" charset="0"/>
              </a:endParaRPr>
            </a:p>
          </p:txBody>
        </p:sp>
        <p:sp>
          <p:nvSpPr>
            <p:cNvPr id="14" name="Text Placeholder 33">
              <a:extLst>
                <a:ext uri="{FF2B5EF4-FFF2-40B4-BE49-F238E27FC236}">
                  <a16:creationId xmlns:a16="http://schemas.microsoft.com/office/drawing/2014/main" id="{464DC936-9332-474E-BC41-41D9896994A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343632" y="7211043"/>
              <a:ext cx="1566755" cy="1095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04</a:t>
              </a:r>
            </a:p>
          </p:txBody>
        </p:sp>
      </p:grpSp>
      <p:grpSp>
        <p:nvGrpSpPr>
          <p:cNvPr id="16" name="Grupo 18">
            <a:extLst>
              <a:ext uri="{FF2B5EF4-FFF2-40B4-BE49-F238E27FC236}">
                <a16:creationId xmlns:a16="http://schemas.microsoft.com/office/drawing/2014/main" id="{0F248387-9501-4A21-AB4B-A254DD2A0ACF}"/>
              </a:ext>
            </a:extLst>
          </p:cNvPr>
          <p:cNvGrpSpPr>
            <a:grpSpLocks/>
          </p:cNvGrpSpPr>
          <p:nvPr/>
        </p:nvGrpSpPr>
        <p:grpSpPr bwMode="auto">
          <a:xfrm>
            <a:off x="4533107" y="5109370"/>
            <a:ext cx="3049588" cy="607219"/>
            <a:chOff x="9067800" y="10219024"/>
            <a:chExt cx="6099175" cy="1214437"/>
          </a:xfrm>
        </p:grpSpPr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id="{46C18CC1-2925-4EC6-8BD2-8082A6282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85452" y="10219024"/>
              <a:ext cx="4581523" cy="74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s-MX" altLang="es-MX" sz="1400" b="1" dirty="0">
                  <a:latin typeface="Century Gothic" panose="020B0502020202020204" pitchFamily="34" charset="0"/>
                </a:rPr>
                <a:t>recomendaciones</a:t>
              </a:r>
            </a:p>
          </p:txBody>
        </p:sp>
        <p:sp>
          <p:nvSpPr>
            <p:cNvPr id="18" name="Text Placeholder 33">
              <a:extLst>
                <a:ext uri="{FF2B5EF4-FFF2-40B4-BE49-F238E27FC236}">
                  <a16:creationId xmlns:a16="http://schemas.microsoft.com/office/drawing/2014/main" id="{1D960572-A5C2-49C9-BDA6-900E46F0D8A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067800" y="10338086"/>
              <a:ext cx="1392238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defTabSz="685800">
                <a:lnSpc>
                  <a:spcPct val="90000"/>
                </a:lnSpc>
                <a:spcBef>
                  <a:spcPts val="2000"/>
                </a:spcBef>
                <a:buFont typeface="Arial" panose="020B0604020202020204" pitchFamily="34" charset="0"/>
                <a:defRPr sz="4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1pPr>
              <a:lvl2pPr marL="5143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36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2pPr>
              <a:lvl3pPr marL="8572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8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3pPr>
              <a:lvl4pPr marL="12001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4pPr>
              <a:lvl5pPr marL="1543050" indent="-171450" defTabSz="6858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Montserrat Light" panose="00000400000000000000" pitchFamily="50" charset="0"/>
                  <a:ea typeface="Montserrat Light" panose="00000400000000000000" pitchFamily="50" charset="0"/>
                  <a:cs typeface="Montserrat Light" panose="00000400000000000000" pitchFamily="50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r>
                <a:rPr lang="es-MX" altLang="es-MX" sz="4201" dirty="0">
                  <a:latin typeface="Century Gothic" panose="020B0502020202020204" pitchFamily="34" charset="0"/>
                </a:rPr>
                <a:t>05</a:t>
              </a:r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introducción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455ECA40-A5BD-4873-AB32-8E4E2F2D0718}"/>
              </a:ext>
            </a:extLst>
          </p:cNvPr>
          <p:cNvSpPr txBox="1"/>
          <p:nvPr/>
        </p:nvSpPr>
        <p:spPr>
          <a:xfrm>
            <a:off x="947737" y="1976900"/>
            <a:ext cx="10296525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</a:pPr>
            <a:r>
              <a:rPr lang="es-MX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junio de 2024 las comisiones permanentes del Consejo de Evaluaci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ón Educativa (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acordaron realizar un diagnóstico del estado de la evaluación educativa en la 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unam</a:t>
            </a:r>
            <a:r>
              <a:rPr lang="es-MX" sz="2200" cap="small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3000"/>
              </a:spcAft>
            </a:pPr>
            <a:r>
              <a:rPr lang="es-MX" sz="2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Propósito: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identificar las estructuras, funciones y recursos humanos dedicados a la evaluación educativa en los diferentes niveles de estudio: bachillerato, licenciatura y posgrado. </a:t>
            </a:r>
          </a:p>
          <a:p>
            <a:pPr>
              <a:spcAft>
                <a:spcPts val="3000"/>
              </a:spcAft>
            </a:pP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Secretario Técnico del </a:t>
            </a:r>
            <a:r>
              <a:rPr lang="es-MX" sz="2200" cap="small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</a:t>
            </a:r>
            <a:r>
              <a:rPr lang="es-MX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encomendó a la Dirección de Evaluación Educativa la realización del diagnóstico.</a:t>
            </a:r>
          </a:p>
        </p:txBody>
      </p:sp>
    </p:spTree>
    <p:extLst>
      <p:ext uri="{BB962C8B-B14F-4D97-AF65-F5344CB8AC3E}">
        <p14:creationId xmlns:p14="http://schemas.microsoft.com/office/powerpoint/2010/main" val="88073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8" y="1399024"/>
            <a:ext cx="10281736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Objeto de estudio:</a:t>
            </a:r>
            <a:r>
              <a:rPr lang="es-MX" dirty="0"/>
              <a:t> prácticas de evaluación en las entidades universitarias.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Instrumento: </a:t>
            </a:r>
            <a:r>
              <a:rPr lang="es-MX" dirty="0"/>
              <a:t>Cuestionario de 60 preguntas, divididas en 7 secciones: 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I. Datos de la entidad o programa de posgrado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II. Planes de estudio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III. Desempeño docente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IV. Desempeño de los tutores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V. Alumnos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VI. Egresados</a:t>
            </a:r>
          </a:p>
          <a:p>
            <a:pPr marL="536575" indent="-174625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VII. Gestión académico-administrativa (GAA)</a:t>
            </a:r>
          </a:p>
        </p:txBody>
      </p:sp>
    </p:spTree>
    <p:extLst>
      <p:ext uri="{BB962C8B-B14F-4D97-AF65-F5344CB8AC3E}">
        <p14:creationId xmlns:p14="http://schemas.microsoft.com/office/powerpoint/2010/main" val="417624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7" y="1390011"/>
            <a:ext cx="1029652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Participantes: </a:t>
            </a:r>
            <a:r>
              <a:rPr lang="es-MX" dirty="0"/>
              <a:t>29 entidades de licenciatura.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5883A14-F40C-4569-88FD-8B1D6A95FAEF}"/>
              </a:ext>
            </a:extLst>
          </p:cNvPr>
          <p:cNvSpPr txBox="1"/>
          <p:nvPr/>
        </p:nvSpPr>
        <p:spPr>
          <a:xfrm>
            <a:off x="947738" y="2370928"/>
            <a:ext cx="1027960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marL="268288" indent="0">
              <a:buClr>
                <a:schemeClr val="accent5">
                  <a:lumMod val="50000"/>
                </a:schemeClr>
              </a:buClr>
              <a:buNone/>
            </a:pPr>
            <a:r>
              <a:rPr lang="es-MX" sz="2000" dirty="0"/>
              <a:t>Entidad que no participó: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Escuela Nacional de Lenguas, Lingüística y Traducción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8443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método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FAFB702-77EF-4BB5-B702-2B11B64EC6B9}"/>
              </a:ext>
            </a:extLst>
          </p:cNvPr>
          <p:cNvSpPr txBox="1"/>
          <p:nvPr/>
        </p:nvSpPr>
        <p:spPr>
          <a:xfrm>
            <a:off x="947737" y="1386072"/>
            <a:ext cx="10296525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342900" lvl="0" indent="-342900" algn="just">
              <a:spcAft>
                <a:spcPts val="1800"/>
              </a:spcAft>
              <a:buClr>
                <a:schemeClr val="accent2"/>
              </a:buClr>
              <a:buFont typeface="Symbol" panose="05050102010706020507" pitchFamily="18" charset="2"/>
              <a:buChar char=""/>
              <a:defRPr sz="22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Recolección y análisis de la información: 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Se envió un oficio de invitación dirigido a los consejeros al que se adjuntó el cuestionario para que identificaran el tipo de información requerida en el estudio y un folio de acceso para responder el cuestionario en línea.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El periodo inicial fue del 21 de agosto al 6 de septiembre de 2024  pero se extendió hasta el 11 de octubre para incrementar la tasa de respuesta.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Uso de métodos cuantitativos de acuerdo a cada variable con el </a:t>
            </a:r>
            <a:r>
              <a:rPr lang="es-MX" sz="2000" i="1" dirty="0"/>
              <a:t>software</a:t>
            </a:r>
            <a:r>
              <a:rPr lang="es-MX" sz="2000" dirty="0"/>
              <a:t> estadístico R.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Limitantes del estudio: </a:t>
            </a:r>
          </a:p>
          <a:p>
            <a:pPr marL="441325" indent="-173038">
              <a:buClr>
                <a:schemeClr val="accent5">
                  <a:lumMod val="50000"/>
                </a:schemeClr>
              </a:buClr>
              <a:buFont typeface="Century Gothic" panose="020B0502020202020204" pitchFamily="34" charset="0"/>
              <a:buChar char="−"/>
            </a:pPr>
            <a:r>
              <a:rPr lang="es-MX" sz="2000" dirty="0"/>
              <a:t>La información puede estar sesgada si quien respondió no es el titular del área de evaluación o no tiene conocimiento suficiente de los procesos de evaluación en la entidad.</a:t>
            </a:r>
          </a:p>
        </p:txBody>
      </p:sp>
    </p:spTree>
    <p:extLst>
      <p:ext uri="{BB962C8B-B14F-4D97-AF65-F5344CB8AC3E}">
        <p14:creationId xmlns:p14="http://schemas.microsoft.com/office/powerpoint/2010/main" val="361487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70954" y="1557446"/>
            <a:ext cx="10273309" cy="4657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Área de evaluación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 en más de la mitad de las entidades. El área más antigua es la de la Facultad de Medicina (1966).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Colaboran de una a tres personas.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principales funciones que desempeña el personal son de coordinación.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de dedicación es variable.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máximo nivel de estudios del personal es maestría (83%).</a:t>
            </a: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fontAlgn="auto">
              <a:lnSpc>
                <a:spcPct val="100000"/>
              </a:lnSpc>
              <a:spcBef>
                <a:spcPts val="0"/>
              </a:spcBef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mayoría no tiene formación en evaluación, sin embargo, 58% en promedio ha sido capacitado.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336884" y="930561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en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9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47737" y="1983118"/>
            <a:ext cx="10296525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actividades que se llevan a cabo para la formación de profesores en este tema son principalmente cursos.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>
                <a:schemeClr val="accent5">
                  <a:lumMod val="50000"/>
                </a:schemeClr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temas son evaluación del aprendizaje y de planes de estudio.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336884" y="930561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capacitación en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604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189523E-E8B9-4850-B152-AADC5EE8B3D7}"/>
              </a:ext>
            </a:extLst>
          </p:cNvPr>
          <p:cNvSpPr txBox="1"/>
          <p:nvPr/>
        </p:nvSpPr>
        <p:spPr>
          <a:xfrm>
            <a:off x="1413918" y="222675"/>
            <a:ext cx="4759200" cy="7078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resultados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D208D3F8-4170-4EB5-9CFD-D7DFAEC7CBA0}"/>
              </a:ext>
            </a:extLst>
          </p:cNvPr>
          <p:cNvCxnSpPr>
            <a:cxnSpLocks/>
          </p:cNvCxnSpPr>
          <p:nvPr/>
        </p:nvCxnSpPr>
        <p:spPr>
          <a:xfrm rot="5400000">
            <a:off x="706959" y="-130341"/>
            <a:ext cx="0" cy="1413918"/>
          </a:xfrm>
          <a:prstGeom prst="line">
            <a:avLst/>
          </a:prstGeom>
          <a:ln w="38100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77AF5582-8BB9-4F95-8EB4-76785C3BC460}"/>
              </a:ext>
            </a:extLst>
          </p:cNvPr>
          <p:cNvSpPr txBox="1"/>
          <p:nvPr/>
        </p:nvSpPr>
        <p:spPr>
          <a:xfrm>
            <a:off x="947737" y="1983118"/>
            <a:ext cx="102965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3000"/>
              </a:spcAft>
              <a:buClr>
                <a:schemeClr val="accent5">
                  <a:lumMod val="50000"/>
                </a:schemeClr>
              </a:buClr>
              <a:buFont typeface="Symbol" panose="05050102010706020507" pitchFamily="18" charset="2"/>
              <a:buChar char=""/>
              <a:defRPr/>
            </a:pPr>
            <a:r>
              <a:rPr lang="es-MX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que más se evalúa es el desempeño docente, los planes de estudio y al alumnado.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C714EAC-B607-49C4-9E19-C668103F77A1}"/>
              </a:ext>
            </a:extLst>
          </p:cNvPr>
          <p:cNvSpPr txBox="1"/>
          <p:nvPr/>
        </p:nvSpPr>
        <p:spPr>
          <a:xfrm>
            <a:off x="465672" y="939069"/>
            <a:ext cx="5836234" cy="517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s-MX" sz="28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objeto de evaluación</a:t>
            </a:r>
            <a:endParaRPr lang="es-MX" sz="2800" dirty="0">
              <a:solidFill>
                <a:schemeClr val="accent5">
                  <a:lumMod val="50000"/>
                </a:schemeClr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75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1118</Words>
  <Application>Microsoft Office PowerPoint</Application>
  <PresentationFormat>Panorámica</PresentationFormat>
  <Paragraphs>132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Montserrat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Virginia González Garibay</dc:creator>
  <cp:lastModifiedBy>MILTON ARTURO</cp:lastModifiedBy>
  <cp:revision>135</cp:revision>
  <cp:lastPrinted>2025-02-14T00:09:14Z</cp:lastPrinted>
  <dcterms:created xsi:type="dcterms:W3CDTF">2025-01-28T01:43:29Z</dcterms:created>
  <dcterms:modified xsi:type="dcterms:W3CDTF">2025-05-12T18:32:22Z</dcterms:modified>
</cp:coreProperties>
</file>