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81" r:id="rId3"/>
    <p:sldId id="258" r:id="rId4"/>
    <p:sldId id="270" r:id="rId5"/>
    <p:sldId id="269" r:id="rId6"/>
    <p:sldId id="272" r:id="rId7"/>
    <p:sldId id="262" r:id="rId8"/>
    <p:sldId id="284" r:id="rId9"/>
    <p:sldId id="294" r:id="rId10"/>
    <p:sldId id="273" r:id="rId11"/>
    <p:sldId id="286" r:id="rId12"/>
    <p:sldId id="285" r:id="rId13"/>
    <p:sldId id="287" r:id="rId14"/>
    <p:sldId id="288" r:id="rId15"/>
    <p:sldId id="289" r:id="rId16"/>
    <p:sldId id="268" r:id="rId17"/>
    <p:sldId id="292" r:id="rId18"/>
    <p:sldId id="282" r:id="rId19"/>
    <p:sldId id="257" r:id="rId20"/>
  </p:sldIdLst>
  <p:sldSz cx="12192000" cy="6858000"/>
  <p:notesSz cx="6794500" cy="9906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71" userDrawn="1">
          <p15:clr>
            <a:srgbClr val="A4A3A4"/>
          </p15:clr>
        </p15:guide>
        <p15:guide id="2" pos="597" userDrawn="1">
          <p15:clr>
            <a:srgbClr val="A4A3A4"/>
          </p15:clr>
        </p15:guide>
        <p15:guide id="3" pos="708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tra. Laura Elena Rojo Chávez" initials="MLERC" lastIdx="22" clrIdx="0">
    <p:extLst>
      <p:ext uri="{19B8F6BF-5375-455C-9EA6-DF929625EA0E}">
        <p15:presenceInfo xmlns:p15="http://schemas.microsoft.com/office/powerpoint/2012/main" userId="S-1-5-21-2715987482-1514159691-2572080383-11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D7D31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83" autoAdjust="0"/>
    <p:restoredTop sz="94660"/>
  </p:normalViewPr>
  <p:slideViewPr>
    <p:cSldViewPr snapToGrid="0" showGuides="1">
      <p:cViewPr varScale="1">
        <p:scale>
          <a:sx n="164" d="100"/>
          <a:sy n="164" d="100"/>
        </p:scale>
        <p:origin x="496" y="92"/>
      </p:cViewPr>
      <p:guideLst>
        <p:guide orient="horz" pos="1071"/>
        <p:guide pos="597"/>
        <p:guide pos="70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CCB1EE-0FC6-4223-9262-434BA05B00C4}" type="datetimeFigureOut">
              <a:rPr lang="es-MX" smtClean="0"/>
              <a:t>12/05/2025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38250"/>
            <a:ext cx="59436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450" y="4767262"/>
            <a:ext cx="5435600" cy="3900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1D363F-5D1E-45E8-88D5-EB0BE24133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1606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Marcador de imagen de diapositiva 1">
            <a:extLst>
              <a:ext uri="{FF2B5EF4-FFF2-40B4-BE49-F238E27FC236}">
                <a16:creationId xmlns:a16="http://schemas.microsoft.com/office/drawing/2014/main" id="{20277AFC-71E7-423E-947B-0A521C4B7F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Marcador de notas 2">
            <a:extLst>
              <a:ext uri="{FF2B5EF4-FFF2-40B4-BE49-F238E27FC236}">
                <a16:creationId xmlns:a16="http://schemas.microsoft.com/office/drawing/2014/main" id="{038CE544-E021-48EF-9044-0A6A1E372A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altLang="es-MX"/>
          </a:p>
        </p:txBody>
      </p:sp>
      <p:sp>
        <p:nvSpPr>
          <p:cNvPr id="11268" name="Marcador de número de diapositiva 3">
            <a:extLst>
              <a:ext uri="{FF2B5EF4-FFF2-40B4-BE49-F238E27FC236}">
                <a16:creationId xmlns:a16="http://schemas.microsoft.com/office/drawing/2014/main" id="{E8C6864D-5D66-4A12-86DF-340C08B8FB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827213"/>
            <a:fld id="{DF4FE07B-4A3A-47AE-BC52-36DBF14FD657}" type="slidenum">
              <a:rPr lang="es-MX" altLang="es-MX" smtClean="0"/>
              <a:pPr defTabSz="1827213"/>
              <a:t>2</a:t>
            </a:fld>
            <a:endParaRPr lang="es-MX" alt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BC1993-C18D-44E9-833A-9360AB34FA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9781692-9871-4C84-8C83-D1CA62B035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B2EBAD-9978-4E19-B4EF-3B4DF5158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8303-2E3D-42DD-90B2-DE6BD5E12BA0}" type="datetimeFigureOut">
              <a:rPr lang="es-MX" smtClean="0"/>
              <a:t>12/05/2025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1E5E56-D1F4-4FD4-964C-5D6F4F5B4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67FB15-93AB-41FC-A492-3DB0853A6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876E-A039-4607-AF54-671E69F908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702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585168-3611-4740-913F-3BA978042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0693B76-2574-41AF-9964-42DC6ECBD2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10ECA6-6E04-400C-A646-803E412BC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8303-2E3D-42DD-90B2-DE6BD5E12BA0}" type="datetimeFigureOut">
              <a:rPr lang="es-MX" smtClean="0"/>
              <a:t>12/05/2025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7A255E-77B5-4CA4-8EA9-19973BFC8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41868C-157A-4850-B64F-8D1F79E9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876E-A039-4607-AF54-671E69F908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4293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94D877D-4A20-49C8-B81F-F3056F01FB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3433734-08B9-4483-B1F2-47574F98D9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C4CC0A-9A22-4C2E-B638-F0105D3D6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8303-2E3D-42DD-90B2-DE6BD5E12BA0}" type="datetimeFigureOut">
              <a:rPr lang="es-MX" smtClean="0"/>
              <a:t>12/05/2025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07798E-304F-438C-8252-85A27B5D8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9DBF75-F26B-4B7E-8067-CDEE5ACE4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876E-A039-4607-AF54-671E69F908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96971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with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868240" cy="6858000"/>
          </a:xfrm>
        </p:spPr>
        <p:txBody>
          <a:bodyPr rtlCol="0">
            <a:normAutofit/>
          </a:bodyPr>
          <a:lstStyle>
            <a:lvl1pPr>
              <a:defRPr sz="1400"/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24225571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4AB0E9-A1AB-49B0-B3B5-72DC00B61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D78F3A-6A78-4C64-BA5C-05A81844B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1AF51E-7082-4798-A9BD-49391D5F0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8303-2E3D-42DD-90B2-DE6BD5E12BA0}" type="datetimeFigureOut">
              <a:rPr lang="es-MX" smtClean="0"/>
              <a:t>12/05/2025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A2B0CF-B689-466C-A03F-8E87B2A70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F8E9DF-9A1A-469B-9F18-0549C35B7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876E-A039-4607-AF54-671E69F908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0502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9463D5-CFA9-4CE5-BFC1-6679978CA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DABE9D-BC4C-4928-BD21-0087DD3B8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6BF35E-B288-41CB-B835-48A43EBF9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8303-2E3D-42DD-90B2-DE6BD5E12BA0}" type="datetimeFigureOut">
              <a:rPr lang="es-MX" smtClean="0"/>
              <a:t>12/05/2025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8E72EA-940F-4D93-95CC-252996655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6C9D76-3DBA-430A-B8B0-54C1D8564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876E-A039-4607-AF54-671E69F908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0902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78A68C-BCD7-4BC0-877A-9B1946D91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50CD46-AE43-4C29-928F-EAB7C2974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59B9BF8-F2A4-4D94-8432-7022946E4F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9D2DF69-A830-49B5-A3E7-28CCAC8CF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8303-2E3D-42DD-90B2-DE6BD5E12BA0}" type="datetimeFigureOut">
              <a:rPr lang="es-MX" smtClean="0"/>
              <a:t>12/05/2025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641DC86-68C6-4FA3-A579-A89166128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8D6C611-59E2-4607-9787-963AB8EA3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876E-A039-4607-AF54-671E69F908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6798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006F40-52AD-4BBF-8E7B-11FCF6487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32FAA8-8413-4AA8-83F1-9F4940B691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37C086D-D630-458A-BB17-958FD0E49B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251DB4B-22A4-49D6-AC5F-B23E7F75D8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6CFE4EF-41C6-4B22-8FE9-CEF4359F56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2357A9D-AFC8-4FA9-BC0D-27FD0F8C0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8303-2E3D-42DD-90B2-DE6BD5E12BA0}" type="datetimeFigureOut">
              <a:rPr lang="es-MX" smtClean="0"/>
              <a:t>12/05/2025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9B597DC-5EDC-4C46-AC6C-2FCD00D60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F9134B6-6126-46A4-B113-A6AC38D36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876E-A039-4607-AF54-671E69F908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5175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FF6975-27C7-4B08-A30C-F8A186FEF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6E7EC2D-9DAC-433B-BA0A-974BC83AE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8303-2E3D-42DD-90B2-DE6BD5E12BA0}" type="datetimeFigureOut">
              <a:rPr lang="es-MX" smtClean="0"/>
              <a:t>12/05/2025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84023CA-6047-4DAF-9D51-6A6286B90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BF93340-4B10-4452-9EF0-A9F8AFFE1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876E-A039-4607-AF54-671E69F908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7421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77F7CD4-17CD-4941-890C-C0245C863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8303-2E3D-42DD-90B2-DE6BD5E12BA0}" type="datetimeFigureOut">
              <a:rPr lang="es-MX" smtClean="0"/>
              <a:t>12/05/2025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F8D1F2F-17D0-4D18-93FB-38626C063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C1A4AB7-A129-4CD8-AE9E-FFCD509D9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876E-A039-4607-AF54-671E69F908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6263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961393-4BE6-490E-B53F-920B1FEE7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7D6C6C-EC33-467A-86D8-457DFAD0C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03DDAEC-D971-4662-BE4F-7F48A15D93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3E80F5F-A928-4D0A-AAE1-E093CF23A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8303-2E3D-42DD-90B2-DE6BD5E12BA0}" type="datetimeFigureOut">
              <a:rPr lang="es-MX" smtClean="0"/>
              <a:t>12/05/2025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ABAF5AB-D1A1-4B1D-8867-424AE78F9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99A3B0B-5715-471C-9FCD-0A70EA925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876E-A039-4607-AF54-671E69F908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3757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07525E-6328-4AE3-B596-36CA8E9D8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81858C1-9B22-4F75-B230-8C8DB526B8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874CB07-2DEE-41F1-A6D2-32F2F6DD53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CE86E01-F679-4206-9C33-BD0350A83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8303-2E3D-42DD-90B2-DE6BD5E12BA0}" type="datetimeFigureOut">
              <a:rPr lang="es-MX" smtClean="0"/>
              <a:t>12/05/2025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EF12060-8525-4DEE-832A-6AEBF20B4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AD5F428-79FB-4DE1-9CF8-3635CA4D2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876E-A039-4607-AF54-671E69F908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8009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596F3F4-75DC-4BF5-9758-A9B2EC321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0A355ED-EC5F-4E21-8387-C40C4A2789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A479D-173C-4863-A93A-01639F65B4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68303-2E3D-42DD-90B2-DE6BD5E12BA0}" type="datetimeFigureOut">
              <a:rPr lang="es-MX" smtClean="0"/>
              <a:t>12/05/2025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A22563-9522-406F-B154-099F344F95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D748E2-1C39-4E35-8B6A-F5F89B0582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D876E-A039-4607-AF54-671E69F908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891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2BE9E2C9-1744-4FE0-9806-FAADC81FFB80}"/>
              </a:ext>
            </a:extLst>
          </p:cNvPr>
          <p:cNvSpPr txBox="1"/>
          <p:nvPr/>
        </p:nvSpPr>
        <p:spPr>
          <a:xfrm>
            <a:off x="1384204" y="2767280"/>
            <a:ext cx="9423591" cy="132343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000">
                <a:solidFill>
                  <a:schemeClr val="bg1"/>
                </a:solidFill>
                <a:latin typeface="Century Gothic" panose="020B0502020202020204" pitchFamily="34" charset="0"/>
              </a:rPr>
              <a:t>CAPACIDAD INSTITUCIONAL </a:t>
            </a:r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EN EVALUACIÓN EDUCATIVA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F89AAB7-4DF6-419E-BC94-6004AAFE49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2925FE27-386D-4DBF-9473-3752034AAFB1}"/>
              </a:ext>
            </a:extLst>
          </p:cNvPr>
          <p:cNvCxnSpPr/>
          <p:nvPr/>
        </p:nvCxnSpPr>
        <p:spPr>
          <a:xfrm>
            <a:off x="11529390" y="228600"/>
            <a:ext cx="0" cy="809625"/>
          </a:xfrm>
          <a:prstGeom prst="line">
            <a:avLst/>
          </a:prstGeom>
          <a:ln w="1905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3">
            <a:extLst>
              <a:ext uri="{FF2B5EF4-FFF2-40B4-BE49-F238E27FC236}">
                <a16:creationId xmlns:a16="http://schemas.microsoft.com/office/drawing/2014/main" id="{35CA350E-4516-46E0-AD07-741997118475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10972799" y="155570"/>
            <a:ext cx="111318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</a:t>
            </a:r>
            <a:endParaRPr kumimoji="0" lang="es-MX" alt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05</a:t>
            </a:r>
            <a:endParaRPr kumimoji="0" lang="es-MX" alt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BBE63C5-C9A4-47DB-AFA1-9A74564D7DD2}"/>
              </a:ext>
            </a:extLst>
          </p:cNvPr>
          <p:cNvSpPr txBox="1"/>
          <p:nvPr/>
        </p:nvSpPr>
        <p:spPr>
          <a:xfrm>
            <a:off x="464023" y="5714791"/>
            <a:ext cx="10372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UNAM</a:t>
            </a:r>
          </a:p>
          <a:p>
            <a:r>
              <a:rPr lang="es-MX" sz="1400" dirty="0">
                <a:latin typeface="Century Gothic" panose="020B0502020202020204" pitchFamily="34" charset="0"/>
              </a:rPr>
              <a:t>CEIDE</a:t>
            </a:r>
          </a:p>
          <a:p>
            <a:r>
              <a:rPr lang="es-MX" sz="1400" dirty="0">
                <a:latin typeface="Century Gothic" panose="020B0502020202020204" pitchFamily="34" charset="0"/>
              </a:rPr>
              <a:t>DEE</a:t>
            </a:r>
          </a:p>
          <a:p>
            <a:r>
              <a:rPr lang="es-MX" sz="1400" dirty="0">
                <a:latin typeface="Century Gothic" panose="020B0502020202020204" pitchFamily="34" charset="0"/>
              </a:rPr>
              <a:t>SEPPA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45ACB876-C79F-4DDE-959C-2E470728253B}"/>
              </a:ext>
            </a:extLst>
          </p:cNvPr>
          <p:cNvCxnSpPr>
            <a:cxnSpLocks/>
          </p:cNvCxnSpPr>
          <p:nvPr/>
        </p:nvCxnSpPr>
        <p:spPr>
          <a:xfrm>
            <a:off x="354149" y="5568286"/>
            <a:ext cx="0" cy="1050456"/>
          </a:xfrm>
          <a:prstGeom prst="line">
            <a:avLst/>
          </a:prstGeom>
          <a:ln w="1905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C781F9E1-F893-43B3-AC30-E806B617A28A}"/>
              </a:ext>
            </a:extLst>
          </p:cNvPr>
          <p:cNvCxnSpPr>
            <a:cxnSpLocks/>
          </p:cNvCxnSpPr>
          <p:nvPr/>
        </p:nvCxnSpPr>
        <p:spPr>
          <a:xfrm rot="5400000">
            <a:off x="677245" y="27220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776E55FD-E4C9-44C3-84EE-FDC22632180D}"/>
              </a:ext>
            </a:extLst>
          </p:cNvPr>
          <p:cNvCxnSpPr>
            <a:cxnSpLocks/>
          </p:cNvCxnSpPr>
          <p:nvPr/>
        </p:nvCxnSpPr>
        <p:spPr>
          <a:xfrm rot="5400000">
            <a:off x="11512874" y="27220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50958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9200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resultados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CDC3D487-66E0-42A7-B2C4-5716A97E6C3C}"/>
              </a:ext>
            </a:extLst>
          </p:cNvPr>
          <p:cNvSpPr txBox="1"/>
          <p:nvPr/>
        </p:nvSpPr>
        <p:spPr>
          <a:xfrm>
            <a:off x="963504" y="1714877"/>
            <a:ext cx="10296526" cy="38318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30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mayor medida, se llevan a cabo autoevaluaciones.</a:t>
            </a:r>
          </a:p>
          <a:p>
            <a:pPr marL="342900" indent="-342900">
              <a:spcAft>
                <a:spcPts val="30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evaluación la realizan, principalmente, académicos y alumnos.</a:t>
            </a:r>
          </a:p>
          <a:p>
            <a:pPr marL="342900" indent="-342900">
              <a:spcAft>
                <a:spcPts val="30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propósito que destacan es valorar la vigencia de los contenidos.</a:t>
            </a:r>
          </a:p>
          <a:p>
            <a:pPr marL="342900" indent="-342900">
              <a:spcAft>
                <a:spcPts val="30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tipo de decisiones que se toman son las relacionadas con la modificación a estructuras curriculares.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7AF5582-8BB9-4F95-8EB4-76785C3BC460}"/>
              </a:ext>
            </a:extLst>
          </p:cNvPr>
          <p:cNvSpPr txBox="1"/>
          <p:nvPr/>
        </p:nvSpPr>
        <p:spPr>
          <a:xfrm>
            <a:off x="221213" y="930561"/>
            <a:ext cx="6037539" cy="517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solidFill>
                  <a:srgbClr val="1F4E79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de planes de estudio</a:t>
            </a:r>
            <a:endParaRPr lang="es-MX" sz="2800" dirty="0">
              <a:solidFill>
                <a:srgbClr val="1F4E79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F132D029-6B52-4FA3-9B9B-B17209A14C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246651"/>
              </p:ext>
            </p:extLst>
          </p:nvPr>
        </p:nvGraphicFramePr>
        <p:xfrm>
          <a:off x="706959" y="6037636"/>
          <a:ext cx="7103086" cy="2533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03086">
                  <a:extLst>
                    <a:ext uri="{9D8B030D-6E8A-4147-A177-3AD203B41FA5}">
                      <a16:colId xmlns:a16="http://schemas.microsoft.com/office/drawing/2014/main" val="2763723922"/>
                    </a:ext>
                  </a:extLst>
                </a:gridCol>
              </a:tblGrid>
              <a:tr h="178986"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u="none" strike="noStrike" dirty="0">
                          <a:effectLst/>
                          <a:latin typeface="Century Gothic" panose="020B0502020202020204" pitchFamily="34" charset="0"/>
                        </a:rPr>
                        <a:t>Las respuestas presentadas reflejan porcentajes por encima del 60%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9131925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EDF9212A-8A64-45F9-9A86-0ED9323D3F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967422"/>
              </p:ext>
            </p:extLst>
          </p:nvPr>
        </p:nvGraphicFramePr>
        <p:xfrm>
          <a:off x="10370561" y="6291001"/>
          <a:ext cx="868484" cy="3579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8484">
                  <a:extLst>
                    <a:ext uri="{9D8B030D-6E8A-4147-A177-3AD203B41FA5}">
                      <a16:colId xmlns:a16="http://schemas.microsoft.com/office/drawing/2014/main" val="2763723922"/>
                    </a:ext>
                  </a:extLst>
                </a:gridCol>
              </a:tblGrid>
              <a:tr h="35797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Century Gothic" panose="020B0502020202020204" pitchFamily="34" charset="0"/>
                        </a:rPr>
                        <a:t> (n=31)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71383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086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9200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resultados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CDC3D487-66E0-42A7-B2C4-5716A97E6C3C}"/>
              </a:ext>
            </a:extLst>
          </p:cNvPr>
          <p:cNvSpPr txBox="1"/>
          <p:nvPr/>
        </p:nvSpPr>
        <p:spPr>
          <a:xfrm>
            <a:off x="952956" y="1700213"/>
            <a:ext cx="10291307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alumnos realizan la evaluación.</a:t>
            </a:r>
          </a:p>
          <a:p>
            <a:pPr marL="342900" indent="-342900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Más del 90% indica que el propósito principal es identificar características del desempeño docente.</a:t>
            </a:r>
          </a:p>
          <a:p>
            <a:pPr marL="342900" indent="-342900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81% entrega los resultados mediante el correo electrónico.</a:t>
            </a:r>
          </a:p>
          <a:p>
            <a:pPr marL="342900" indent="-342900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Alrededor del 50% difunde los resultados a través de informes.</a:t>
            </a:r>
          </a:p>
          <a:p>
            <a:pPr marL="342900" indent="-342900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se toman decisiones con los resultados o, cuando se toman, es para organizar actividades de apoyo a la formación docente.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7AF5582-8BB9-4F95-8EB4-76785C3BC460}"/>
              </a:ext>
            </a:extLst>
          </p:cNvPr>
          <p:cNvSpPr txBox="1"/>
          <p:nvPr/>
        </p:nvSpPr>
        <p:spPr>
          <a:xfrm>
            <a:off x="221213" y="930561"/>
            <a:ext cx="6037539" cy="517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solidFill>
                  <a:srgbClr val="1F4E79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docente</a:t>
            </a:r>
            <a:endParaRPr lang="es-MX" sz="2800" dirty="0">
              <a:solidFill>
                <a:srgbClr val="1F4E79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EB4C6FF3-1599-4D69-861B-9DF58F00B9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825199"/>
              </p:ext>
            </p:extLst>
          </p:nvPr>
        </p:nvGraphicFramePr>
        <p:xfrm>
          <a:off x="10370561" y="6291001"/>
          <a:ext cx="868484" cy="3579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8484">
                  <a:extLst>
                    <a:ext uri="{9D8B030D-6E8A-4147-A177-3AD203B41FA5}">
                      <a16:colId xmlns:a16="http://schemas.microsoft.com/office/drawing/2014/main" val="2763723922"/>
                    </a:ext>
                  </a:extLst>
                </a:gridCol>
              </a:tblGrid>
              <a:tr h="35797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Century Gothic" panose="020B0502020202020204" pitchFamily="34" charset="0"/>
                        </a:rPr>
                        <a:t> (n=26)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71383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8806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9200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resultados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CDC3D487-66E0-42A7-B2C4-5716A97E6C3C}"/>
              </a:ext>
            </a:extLst>
          </p:cNvPr>
          <p:cNvSpPr txBox="1"/>
          <p:nvPr/>
        </p:nvSpPr>
        <p:spPr>
          <a:xfrm>
            <a:off x="947738" y="1700213"/>
            <a:ext cx="10291307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alumnos realizan la evaluación.</a:t>
            </a:r>
          </a:p>
          <a:p>
            <a:pPr marL="342900" indent="-342900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más del 80%, el principal propósito es identificar características del desempeño.</a:t>
            </a:r>
          </a:p>
          <a:p>
            <a:pPr marL="342900" indent="-342900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entrega de resultados se realiza a través del correo electrónico.</a:t>
            </a:r>
          </a:p>
          <a:p>
            <a:pPr marL="342900" indent="-342900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toman decisiones para diseñar programas de formación y actualización, así como organizar actividades de apoyo.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7AF5582-8BB9-4F95-8EB4-76785C3BC460}"/>
              </a:ext>
            </a:extLst>
          </p:cNvPr>
          <p:cNvSpPr txBox="1"/>
          <p:nvPr/>
        </p:nvSpPr>
        <p:spPr>
          <a:xfrm>
            <a:off x="221213" y="930561"/>
            <a:ext cx="6037539" cy="517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solidFill>
                  <a:srgbClr val="1F4E79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de tutores</a:t>
            </a:r>
            <a:endParaRPr lang="es-MX" sz="2800" dirty="0">
              <a:solidFill>
                <a:srgbClr val="1F4E79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C63C417D-B90E-4E49-AD84-3D8FFDFA94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825051"/>
              </p:ext>
            </p:extLst>
          </p:nvPr>
        </p:nvGraphicFramePr>
        <p:xfrm>
          <a:off x="10370561" y="6291001"/>
          <a:ext cx="868484" cy="3579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8484">
                  <a:extLst>
                    <a:ext uri="{9D8B030D-6E8A-4147-A177-3AD203B41FA5}">
                      <a16:colId xmlns:a16="http://schemas.microsoft.com/office/drawing/2014/main" val="2763723922"/>
                    </a:ext>
                  </a:extLst>
                </a:gridCol>
              </a:tblGrid>
              <a:tr h="35797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Century Gothic" panose="020B0502020202020204" pitchFamily="34" charset="0"/>
                        </a:rPr>
                        <a:t> (n=30)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71383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9379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9200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resultados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CDC3D487-66E0-42A7-B2C4-5716A97E6C3C}"/>
              </a:ext>
            </a:extLst>
          </p:cNvPr>
          <p:cNvSpPr txBox="1"/>
          <p:nvPr/>
        </p:nvSpPr>
        <p:spPr>
          <a:xfrm>
            <a:off x="947738" y="1700213"/>
            <a:ext cx="10291307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alumnos presentan exámenes de graduación.</a:t>
            </a:r>
          </a:p>
          <a:p>
            <a:pPr marL="342900" indent="-342900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Quienes efectúan la evaluación son los académicos.</a:t>
            </a:r>
          </a:p>
          <a:p>
            <a:pPr marL="342900" indent="-342900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resultados se consideran para otorgar un grado (73%).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7AF5582-8BB9-4F95-8EB4-76785C3BC460}"/>
              </a:ext>
            </a:extLst>
          </p:cNvPr>
          <p:cNvSpPr txBox="1"/>
          <p:nvPr/>
        </p:nvSpPr>
        <p:spPr>
          <a:xfrm>
            <a:off x="221213" y="930561"/>
            <a:ext cx="6037539" cy="517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solidFill>
                  <a:srgbClr val="1F4E79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de alumnos</a:t>
            </a:r>
            <a:endParaRPr lang="es-MX" sz="2800" dirty="0">
              <a:solidFill>
                <a:srgbClr val="1F4E79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71892721-0F33-4B60-BC64-A5BEA0909D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133377"/>
              </p:ext>
            </p:extLst>
          </p:nvPr>
        </p:nvGraphicFramePr>
        <p:xfrm>
          <a:off x="10370561" y="6291001"/>
          <a:ext cx="868484" cy="3579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8484">
                  <a:extLst>
                    <a:ext uri="{9D8B030D-6E8A-4147-A177-3AD203B41FA5}">
                      <a16:colId xmlns:a16="http://schemas.microsoft.com/office/drawing/2014/main" val="2763723922"/>
                    </a:ext>
                  </a:extLst>
                </a:gridCol>
              </a:tblGrid>
              <a:tr h="35797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Century Gothic" panose="020B0502020202020204" pitchFamily="34" charset="0"/>
                        </a:rPr>
                        <a:t> (n=26)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71383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3224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9200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resultados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CDC3D487-66E0-42A7-B2C4-5716A97E6C3C}"/>
              </a:ext>
            </a:extLst>
          </p:cNvPr>
          <p:cNvSpPr txBox="1"/>
          <p:nvPr/>
        </p:nvSpPr>
        <p:spPr>
          <a:xfrm>
            <a:off x="950346" y="1721861"/>
            <a:ext cx="10291307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Estos estudios los realiza, principalmente, el personal académico-administrativo.</a:t>
            </a:r>
          </a:p>
          <a:p>
            <a:pPr marL="342900" indent="-342900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Estos estudios se emplean para conocer la situación laboral de los egresados.</a:t>
            </a:r>
          </a:p>
          <a:p>
            <a:pPr marL="342900" indent="-342900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relación con la difusión de los resultados, solamente el 40% de los casos se difunden a través de informes.</a:t>
            </a:r>
          </a:p>
          <a:p>
            <a:pPr marL="342900" indent="-342900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consideran para la actualización de los planes y programas de estudio.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7AF5582-8BB9-4F95-8EB4-76785C3BC460}"/>
              </a:ext>
            </a:extLst>
          </p:cNvPr>
          <p:cNvSpPr txBox="1"/>
          <p:nvPr/>
        </p:nvSpPr>
        <p:spPr>
          <a:xfrm>
            <a:off x="221213" y="930561"/>
            <a:ext cx="6037539" cy="517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solidFill>
                  <a:srgbClr val="1F4E79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estudios con egresados</a:t>
            </a:r>
            <a:endParaRPr lang="es-MX" sz="2800" dirty="0">
              <a:solidFill>
                <a:srgbClr val="1F4E79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4AED4E0E-5319-451B-AFCE-A4506D0BC4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764044"/>
              </p:ext>
            </p:extLst>
          </p:nvPr>
        </p:nvGraphicFramePr>
        <p:xfrm>
          <a:off x="10370561" y="6291001"/>
          <a:ext cx="868484" cy="3579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8484">
                  <a:extLst>
                    <a:ext uri="{9D8B030D-6E8A-4147-A177-3AD203B41FA5}">
                      <a16:colId xmlns:a16="http://schemas.microsoft.com/office/drawing/2014/main" val="2763723922"/>
                    </a:ext>
                  </a:extLst>
                </a:gridCol>
              </a:tblGrid>
              <a:tr h="35797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Century Gothic" panose="020B0502020202020204" pitchFamily="34" charset="0"/>
                        </a:rPr>
                        <a:t> (n=20)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71383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89566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9200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resultados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CDC3D487-66E0-42A7-B2C4-5716A97E6C3C}"/>
              </a:ext>
            </a:extLst>
          </p:cNvPr>
          <p:cNvSpPr txBox="1"/>
          <p:nvPr/>
        </p:nvSpPr>
        <p:spPr>
          <a:xfrm>
            <a:off x="952956" y="1714812"/>
            <a:ext cx="10291307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evalúa, principalmente, el cumplimiento de funciones.</a:t>
            </a:r>
          </a:p>
          <a:p>
            <a:pPr marL="342900" indent="-342900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propósito es mejorar la calidad de los servicios.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7AF5582-8BB9-4F95-8EB4-76785C3BC460}"/>
              </a:ext>
            </a:extLst>
          </p:cNvPr>
          <p:cNvSpPr txBox="1"/>
          <p:nvPr/>
        </p:nvSpPr>
        <p:spPr>
          <a:xfrm>
            <a:off x="105508" y="930561"/>
            <a:ext cx="6216161" cy="5296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solidFill>
                  <a:srgbClr val="1F4E79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gestión académico administrativa</a:t>
            </a:r>
            <a:endParaRPr lang="es-MX" sz="2800" dirty="0">
              <a:solidFill>
                <a:srgbClr val="1F4E79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9197523C-B40E-4069-B859-BDF0DDCD77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616924"/>
              </p:ext>
            </p:extLst>
          </p:nvPr>
        </p:nvGraphicFramePr>
        <p:xfrm>
          <a:off x="10370561" y="6291001"/>
          <a:ext cx="868484" cy="3579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8484">
                  <a:extLst>
                    <a:ext uri="{9D8B030D-6E8A-4147-A177-3AD203B41FA5}">
                      <a16:colId xmlns:a16="http://schemas.microsoft.com/office/drawing/2014/main" val="2763723922"/>
                    </a:ext>
                  </a:extLst>
                </a:gridCol>
              </a:tblGrid>
              <a:tr h="35797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Century Gothic" panose="020B0502020202020204" pitchFamily="34" charset="0"/>
                        </a:rPr>
                        <a:t> (n=11)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71383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01995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8282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conclusiones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6F8A9093-9A84-4836-90FC-D45A8D54B81F}"/>
              </a:ext>
            </a:extLst>
          </p:cNvPr>
          <p:cNvSpPr txBox="1"/>
          <p:nvPr/>
        </p:nvSpPr>
        <p:spPr>
          <a:xfrm>
            <a:off x="947737" y="1700213"/>
            <a:ext cx="10296525" cy="46104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en todos los programas existe un área dedicada a la evaluación.</a:t>
            </a:r>
          </a:p>
          <a:p>
            <a:pPr marL="342900" indent="-342900" algn="just">
              <a:lnSpc>
                <a:spcPct val="107000"/>
              </a:lnSpc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mayor parte del personal no tiene formación en evaluación.</a:t>
            </a:r>
          </a:p>
          <a:p>
            <a:pPr marL="342900" indent="-342900" algn="just">
              <a:lnSpc>
                <a:spcPct val="107000"/>
              </a:lnSpc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objetos que más se evalúan son el desempeño docente, los planes de estudio y los estudiantes y el que menos se evalúa es la gestión académico administrativa.</a:t>
            </a:r>
          </a:p>
          <a:p>
            <a:pPr marL="342900" indent="-342900" algn="just">
              <a:lnSpc>
                <a:spcPct val="107000"/>
              </a:lnSpc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Planes de estudio.</a:t>
            </a: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realizan autoevaluaciones en las que participan, principalmente, académicos y estudiantes. Su propósito es mantener actualizada la enseñanza.</a:t>
            </a:r>
          </a:p>
          <a:p>
            <a:pPr marL="342900" indent="-342900" algn="just">
              <a:lnSpc>
                <a:spcPct val="107000"/>
              </a:lnSpc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Docentes. E</a:t>
            </a: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 propósito principal es identificar las características de su  desempeño. </a:t>
            </a:r>
          </a:p>
        </p:txBody>
      </p:sp>
    </p:spTree>
    <p:extLst>
      <p:ext uri="{BB962C8B-B14F-4D97-AF65-F5344CB8AC3E}">
        <p14:creationId xmlns:p14="http://schemas.microsoft.com/office/powerpoint/2010/main" val="29491665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8282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conclusiones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6F8A9093-9A84-4836-90FC-D45A8D54B81F}"/>
              </a:ext>
            </a:extLst>
          </p:cNvPr>
          <p:cNvSpPr txBox="1"/>
          <p:nvPr/>
        </p:nvSpPr>
        <p:spPr>
          <a:xfrm>
            <a:off x="947737" y="1376363"/>
            <a:ext cx="10296525" cy="47419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Tutores.</a:t>
            </a: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 objetivo es la identificación de características del desempeño. Las decisiones que se toman son el diseño de programas de formación y actualización y la organización de actividades de apoyo. </a:t>
            </a:r>
          </a:p>
          <a:p>
            <a:pPr marL="342900" indent="-342900" algn="just">
              <a:lnSpc>
                <a:spcPct val="107000"/>
              </a:lnSpc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Estudiantes. </a:t>
            </a: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utiliza para la aprobación del grado.</a:t>
            </a:r>
          </a:p>
          <a:p>
            <a:pPr marL="342900" indent="-342900" algn="just">
              <a:lnSpc>
                <a:spcPct val="107000"/>
              </a:lnSpc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Egresados. </a:t>
            </a: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 resultados se emplean como fuente de información para la actualización de planes de estudio y para conocer la situación laboral de los egresados. </a:t>
            </a:r>
          </a:p>
          <a:p>
            <a:pPr marL="342900" indent="-342900" algn="just">
              <a:lnSpc>
                <a:spcPct val="107000"/>
              </a:lnSpc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Gestión académico administrativa.</a:t>
            </a: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evalúa el cumplimiento de funciones con el propósito de mejorar la calidad de los servicios y diseñar programas de capacitación.</a:t>
            </a:r>
          </a:p>
        </p:txBody>
      </p:sp>
    </p:spTree>
    <p:extLst>
      <p:ext uri="{BB962C8B-B14F-4D97-AF65-F5344CB8AC3E}">
        <p14:creationId xmlns:p14="http://schemas.microsoft.com/office/powerpoint/2010/main" val="9584954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54661"/>
            <a:ext cx="4758282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recomendaciones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6F8A9093-9A84-4836-90FC-D45A8D54B81F}"/>
              </a:ext>
            </a:extLst>
          </p:cNvPr>
          <p:cNvSpPr txBox="1"/>
          <p:nvPr/>
        </p:nvSpPr>
        <p:spPr>
          <a:xfrm>
            <a:off x="947738" y="1723210"/>
            <a:ext cx="10296525" cy="42934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Desarrollar </a:t>
            </a:r>
            <a:r>
              <a:rPr lang="es-MX" sz="2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áreas formales</a:t>
            </a:r>
            <a:r>
              <a:rPr lang="es-MX" sz="22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evaluación.</a:t>
            </a:r>
            <a:endParaRPr lang="es-MX" sz="2200" strike="sngStrike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Fortalecer al personal con programas de </a:t>
            </a:r>
            <a:r>
              <a:rPr lang="es-MX" sz="2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capacitación continua en evaluación.</a:t>
            </a:r>
          </a:p>
          <a:p>
            <a:pPr marL="342900" indent="-342900" algn="just"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Llevar a cabo evaluaciones de la </a:t>
            </a:r>
            <a:r>
              <a:rPr lang="es-MX" sz="2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gestión académico administrativa.</a:t>
            </a:r>
          </a:p>
          <a:p>
            <a:pPr marL="342900" indent="-342900" algn="just"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Diseñar diversas estrategias para la </a:t>
            </a:r>
            <a:r>
              <a:rPr lang="es-MX" sz="2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difusión de los resultados.</a:t>
            </a:r>
          </a:p>
          <a:p>
            <a:pPr marL="342900" indent="-342900" algn="just"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Continuar con espacios de intercambio de </a:t>
            </a:r>
            <a:r>
              <a:rPr lang="es-MX" sz="2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buenas prácticas en evaluación </a:t>
            </a: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 el bachillerato, la licenciatura y el posgrado.</a:t>
            </a:r>
          </a:p>
          <a:p>
            <a:pPr marL="342900" indent="-342900" algn="just"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Llevar a cabo </a:t>
            </a:r>
            <a:r>
              <a:rPr lang="es-MX" sz="2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evaluaciones de las evaluaciones </a:t>
            </a: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asegurar su efectividad y pertinencia.</a:t>
            </a:r>
            <a:endParaRPr lang="es-MX" sz="2200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7434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BDFFB6C2-8418-4875-A57C-C346BF7F20F0}"/>
              </a:ext>
            </a:extLst>
          </p:cNvPr>
          <p:cNvSpPr txBox="1"/>
          <p:nvPr/>
        </p:nvSpPr>
        <p:spPr>
          <a:xfrm>
            <a:off x="5935580" y="3607692"/>
            <a:ext cx="644051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600" dirty="0" err="1">
                <a:solidFill>
                  <a:srgbClr val="595959"/>
                </a:solidFill>
                <a:latin typeface="Century Gothic" panose="020B0502020202020204" pitchFamily="34" charset="0"/>
              </a:rPr>
              <a:t>una</a:t>
            </a:r>
            <a:r>
              <a:rPr lang="es-MX" sz="16600" dirty="0" err="1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m</a:t>
            </a:r>
            <a:endParaRPr lang="es-MX" sz="16600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10">
            <a:extLst>
              <a:ext uri="{FF2B5EF4-FFF2-40B4-BE49-F238E27FC236}">
                <a16:creationId xmlns:a16="http://schemas.microsoft.com/office/drawing/2014/main" id="{54FAD38A-E267-4574-809A-066534521D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8485" y="5731350"/>
            <a:ext cx="6513095" cy="104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r>
              <a:rPr lang="es-MX" altLang="es-MX" sz="1400" dirty="0">
                <a:solidFill>
                  <a:srgbClr val="595959"/>
                </a:solidFill>
                <a:latin typeface="Century Gothic" panose="020B0502020202020204" pitchFamily="34" charset="0"/>
                <a:ea typeface="Montserrat Light" panose="00000400000000000000" pitchFamily="50" charset="0"/>
                <a:cs typeface="Montserrat Light" panose="00000400000000000000" pitchFamily="50" charset="0"/>
              </a:rPr>
              <a:t>Coordinación de Evaluación, Innovación y Desarrollo Educativos</a:t>
            </a:r>
          </a:p>
          <a:p>
            <a:pPr algn="r" eaLnBrk="1" hangingPunct="1"/>
            <a:r>
              <a:rPr lang="es-MX" altLang="es-MX" sz="1400" dirty="0">
                <a:solidFill>
                  <a:srgbClr val="595959"/>
                </a:solidFill>
                <a:latin typeface="Century Gothic" panose="020B0502020202020204" pitchFamily="34" charset="0"/>
                <a:ea typeface="Montserrat Light" panose="00000400000000000000" pitchFamily="50" charset="0"/>
                <a:cs typeface="Montserrat Light" panose="00000400000000000000" pitchFamily="50" charset="0"/>
              </a:rPr>
              <a:t>Dirección de Evaluación Educativa</a:t>
            </a:r>
          </a:p>
          <a:p>
            <a:pPr algn="r" eaLnBrk="1" hangingPunct="1"/>
            <a:r>
              <a:rPr lang="es-MX" altLang="es-MX" sz="1400" dirty="0">
                <a:solidFill>
                  <a:srgbClr val="595959"/>
                </a:solidFill>
                <a:latin typeface="Century Gothic" panose="020B0502020202020204" pitchFamily="34" charset="0"/>
                <a:ea typeface="Montserrat Light" panose="00000400000000000000" pitchFamily="50" charset="0"/>
                <a:cs typeface="Montserrat Light" panose="00000400000000000000" pitchFamily="50" charset="0"/>
              </a:rPr>
              <a:t>Subdirección de Evaluación de Procesos y Programas Académicos</a:t>
            </a:r>
          </a:p>
          <a:p>
            <a:pPr algn="r" eaLnBrk="1" hangingPunct="1"/>
            <a:r>
              <a:rPr lang="es-MX" altLang="es-MX" sz="2000" dirty="0">
                <a:solidFill>
                  <a:srgbClr val="595959"/>
                </a:solidFill>
                <a:latin typeface="Century Gothic" panose="020B0502020202020204" pitchFamily="34" charset="0"/>
              </a:rPr>
              <a:t>© </a:t>
            </a:r>
            <a:r>
              <a:rPr lang="es-MX" altLang="es-MX" sz="2000" dirty="0" err="1">
                <a:solidFill>
                  <a:srgbClr val="595959"/>
                </a:solidFill>
                <a:latin typeface="Century Gothic" panose="020B0502020202020204" pitchFamily="34" charset="0"/>
              </a:rPr>
              <a:t>méxico</a:t>
            </a:r>
            <a:r>
              <a:rPr lang="es-MX" altLang="es-MX" sz="2000" dirty="0">
                <a:solidFill>
                  <a:srgbClr val="595959"/>
                </a:solidFill>
                <a:latin typeface="Century Gothic" panose="020B0502020202020204" pitchFamily="34" charset="0"/>
              </a:rPr>
              <a:t> </a:t>
            </a:r>
            <a:r>
              <a:rPr lang="es-MX" altLang="es-MX" sz="20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1909772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A949C57-62C2-4746-99E3-C5637EB5EA25}"/>
              </a:ext>
            </a:extLst>
          </p:cNvPr>
          <p:cNvSpPr/>
          <p:nvPr/>
        </p:nvSpPr>
        <p:spPr>
          <a:xfrm>
            <a:off x="1588" y="0"/>
            <a:ext cx="386715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88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88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88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88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239">
              <a:defRPr/>
            </a:pPr>
            <a:endParaRPr lang="es-MX" altLang="es-MX" sz="1800" dirty="0">
              <a:solidFill>
                <a:srgbClr val="FFFFFF"/>
              </a:solidFill>
              <a:latin typeface="Montserrat Light" panose="00000400000000000000" pitchFamily="50" charset="0"/>
              <a:ea typeface="Montserrat Light" panose="00000400000000000000" pitchFamily="50" charset="0"/>
              <a:cs typeface="Montserrat Light" panose="00000400000000000000" pitchFamily="50" charset="0"/>
            </a:endParaRPr>
          </a:p>
        </p:txBody>
      </p:sp>
      <p:grpSp>
        <p:nvGrpSpPr>
          <p:cNvPr id="10243" name="Grupo 6">
            <a:extLst>
              <a:ext uri="{FF2B5EF4-FFF2-40B4-BE49-F238E27FC236}">
                <a16:creationId xmlns:a16="http://schemas.microsoft.com/office/drawing/2014/main" id="{2B2DB182-B6E0-44D0-80C9-79185E08570E}"/>
              </a:ext>
            </a:extLst>
          </p:cNvPr>
          <p:cNvGrpSpPr>
            <a:grpSpLocks/>
          </p:cNvGrpSpPr>
          <p:nvPr/>
        </p:nvGrpSpPr>
        <p:grpSpPr bwMode="auto">
          <a:xfrm>
            <a:off x="4533107" y="2212182"/>
            <a:ext cx="3049588" cy="607219"/>
            <a:chOff x="8915400" y="4424998"/>
            <a:chExt cx="6099175" cy="1214437"/>
          </a:xfrm>
        </p:grpSpPr>
        <p:sp>
          <p:nvSpPr>
            <p:cNvPr id="10258" name="TextBox 14">
              <a:extLst>
                <a:ext uri="{FF2B5EF4-FFF2-40B4-BE49-F238E27FC236}">
                  <a16:creationId xmlns:a16="http://schemas.microsoft.com/office/drawing/2014/main" id="{0EC31D94-4DCF-48B4-AF37-5BC3DD69BD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433052" y="4424998"/>
              <a:ext cx="4581523" cy="747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s-MX" altLang="es-MX" sz="1400" b="1" dirty="0">
                  <a:latin typeface="Century Gothic" panose="020B0502020202020204" pitchFamily="34" charset="0"/>
                  <a:ea typeface="Montserrat Semi"/>
                  <a:cs typeface="Montserrat Semi"/>
                </a:rPr>
                <a:t>introducción</a:t>
              </a:r>
            </a:p>
          </p:txBody>
        </p:sp>
        <p:sp>
          <p:nvSpPr>
            <p:cNvPr id="3" name="Text Placeholder 33">
              <a:extLst>
                <a:ext uri="{FF2B5EF4-FFF2-40B4-BE49-F238E27FC236}">
                  <a16:creationId xmlns:a16="http://schemas.microsoft.com/office/drawing/2014/main" id="{09669AE9-F08D-4BE1-8082-C5B0A6BE2277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8915400" y="4544060"/>
              <a:ext cx="1392238" cy="1095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defTabSz="685800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defRPr sz="4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1pPr>
              <a:lvl2pPr marL="5143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36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2pPr>
              <a:lvl3pPr marL="8572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8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3pPr>
              <a:lvl4pPr marL="12001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4pPr>
              <a:lvl5pPr marL="15430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5pPr>
              <a:lvl6pPr marL="20002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6pPr>
              <a:lvl7pPr marL="24574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7pPr>
              <a:lvl8pPr marL="29146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8pPr>
              <a:lvl9pPr marL="33718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defRPr/>
              </a:pPr>
              <a:r>
                <a:rPr lang="es-MX" altLang="es-MX" sz="4201" dirty="0">
                  <a:latin typeface="Century Gothic" panose="020B0502020202020204" pitchFamily="34" charset="0"/>
                </a:rPr>
                <a:t>01</a:t>
              </a:r>
            </a:p>
          </p:txBody>
        </p:sp>
      </p:grpSp>
      <p:grpSp>
        <p:nvGrpSpPr>
          <p:cNvPr id="10244" name="Grupo 7">
            <a:extLst>
              <a:ext uri="{FF2B5EF4-FFF2-40B4-BE49-F238E27FC236}">
                <a16:creationId xmlns:a16="http://schemas.microsoft.com/office/drawing/2014/main" id="{853F0DD5-DE93-4DFC-9423-9BC7B9E8C1C2}"/>
              </a:ext>
            </a:extLst>
          </p:cNvPr>
          <p:cNvGrpSpPr>
            <a:grpSpLocks/>
          </p:cNvGrpSpPr>
          <p:nvPr/>
        </p:nvGrpSpPr>
        <p:grpSpPr bwMode="auto">
          <a:xfrm>
            <a:off x="7838282" y="2212179"/>
            <a:ext cx="3175001" cy="617028"/>
            <a:chOff x="15490825" y="4424997"/>
            <a:chExt cx="6350002" cy="1233068"/>
          </a:xfrm>
        </p:grpSpPr>
        <p:sp>
          <p:nvSpPr>
            <p:cNvPr id="10256" name="TextBox 20">
              <a:extLst>
                <a:ext uri="{FF2B5EF4-FFF2-40B4-BE49-F238E27FC236}">
                  <a16:creationId xmlns:a16="http://schemas.microsoft.com/office/drawing/2014/main" id="{6D17AC0E-461F-4F51-B474-474C91408B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08477" y="4424997"/>
              <a:ext cx="4832350" cy="1233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s-MX" altLang="es-MX" sz="1400" b="1" dirty="0">
                  <a:latin typeface="Century Gothic" panose="020B0502020202020204" pitchFamily="34" charset="0"/>
                  <a:ea typeface="Montserrat Semi"/>
                  <a:cs typeface="Montserrat Semi"/>
                </a:rPr>
                <a:t>método</a:t>
              </a:r>
            </a:p>
            <a:p>
              <a:pPr eaLnBrk="1" hangingPunct="1">
                <a:lnSpc>
                  <a:spcPct val="150000"/>
                </a:lnSpc>
              </a:pPr>
              <a:endParaRPr lang="es-MX" altLang="es-MX" sz="1000" dirty="0">
                <a:latin typeface="Century Gothic" panose="020B0502020202020204" pitchFamily="34" charset="0"/>
                <a:ea typeface="Montserrat Light" panose="00000400000000000000" pitchFamily="50" charset="0"/>
                <a:cs typeface="Montserrat Light" panose="00000400000000000000" pitchFamily="50" charset="0"/>
              </a:endParaRPr>
            </a:p>
          </p:txBody>
        </p:sp>
        <p:sp>
          <p:nvSpPr>
            <p:cNvPr id="4" name="Text Placeholder 33">
              <a:extLst>
                <a:ext uri="{FF2B5EF4-FFF2-40B4-BE49-F238E27FC236}">
                  <a16:creationId xmlns:a16="http://schemas.microsoft.com/office/drawing/2014/main" id="{97F14032-E9E3-4CE6-BDF3-3062319F5EAC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5490825" y="4543965"/>
              <a:ext cx="1392238" cy="10960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defTabSz="685800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defRPr sz="4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1pPr>
              <a:lvl2pPr marL="5143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36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2pPr>
              <a:lvl3pPr marL="8572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8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3pPr>
              <a:lvl4pPr marL="12001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4pPr>
              <a:lvl5pPr marL="15430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5pPr>
              <a:lvl6pPr marL="20002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6pPr>
              <a:lvl7pPr marL="24574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7pPr>
              <a:lvl8pPr marL="29146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8pPr>
              <a:lvl9pPr marL="33718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defRPr/>
              </a:pPr>
              <a:r>
                <a:rPr lang="es-MX" altLang="es-MX" sz="4201" dirty="0">
                  <a:latin typeface="Century Gothic" panose="020B0502020202020204" pitchFamily="34" charset="0"/>
                </a:rPr>
                <a:t>02</a:t>
              </a:r>
            </a:p>
          </p:txBody>
        </p:sp>
      </p:grpSp>
      <p:sp>
        <p:nvSpPr>
          <p:cNvPr id="10249" name="TextBox 12">
            <a:extLst>
              <a:ext uri="{FF2B5EF4-FFF2-40B4-BE49-F238E27FC236}">
                <a16:creationId xmlns:a16="http://schemas.microsoft.com/office/drawing/2014/main" id="{1537FF1D-9A45-49F4-972B-0114DEE65E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47" y="2998048"/>
            <a:ext cx="3424335" cy="861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eaLnBrk="1" hangingPunct="1">
              <a:defRPr sz="7200">
                <a:solidFill>
                  <a:schemeClr val="tx2"/>
                </a:solidFill>
                <a:latin typeface="Century Gothic" panose="020B0502020202020204" pitchFamily="34" charset="0"/>
                <a:ea typeface="Montserrat Light" panose="00000400000000000000" pitchFamily="50" charset="0"/>
                <a:cs typeface="Montserrat Light" panose="00000400000000000000" pitchFamily="50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defTabSz="18288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defTabSz="18288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defTabSz="18288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defTabSz="18288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 defTabSz="914239">
              <a:defRPr/>
            </a:pPr>
            <a:r>
              <a:rPr lang="es-MX" altLang="es-MX" sz="5001" dirty="0">
                <a:solidFill>
                  <a:schemeClr val="accent5">
                    <a:lumMod val="50000"/>
                  </a:schemeClr>
                </a:solidFill>
              </a:rPr>
              <a:t>contenido</a:t>
            </a:r>
          </a:p>
        </p:txBody>
      </p:sp>
      <p:grpSp>
        <p:nvGrpSpPr>
          <p:cNvPr id="10246" name="Grupo 9">
            <a:extLst>
              <a:ext uri="{FF2B5EF4-FFF2-40B4-BE49-F238E27FC236}">
                <a16:creationId xmlns:a16="http://schemas.microsoft.com/office/drawing/2014/main" id="{428B7CD3-31C1-4428-BEAA-34592EC7E1A4}"/>
              </a:ext>
            </a:extLst>
          </p:cNvPr>
          <p:cNvGrpSpPr>
            <a:grpSpLocks/>
          </p:cNvGrpSpPr>
          <p:nvPr/>
        </p:nvGrpSpPr>
        <p:grpSpPr bwMode="auto">
          <a:xfrm>
            <a:off x="4533107" y="3563144"/>
            <a:ext cx="3049588" cy="607219"/>
            <a:chOff x="8942388" y="7091958"/>
            <a:chExt cx="6099175" cy="1214664"/>
          </a:xfrm>
        </p:grpSpPr>
        <p:sp>
          <p:nvSpPr>
            <p:cNvPr id="10254" name="TextBox 14">
              <a:extLst>
                <a:ext uri="{FF2B5EF4-FFF2-40B4-BE49-F238E27FC236}">
                  <a16:creationId xmlns:a16="http://schemas.microsoft.com/office/drawing/2014/main" id="{4172341F-E011-416E-ACE3-90B6AB935C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460040" y="7091958"/>
              <a:ext cx="4581523" cy="7479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s-MX" altLang="es-MX" sz="1400" b="1" dirty="0">
                  <a:latin typeface="Century Gothic" panose="020B0502020202020204" pitchFamily="34" charset="0"/>
                </a:rPr>
                <a:t>resultados</a:t>
              </a:r>
            </a:p>
          </p:txBody>
        </p:sp>
        <p:sp>
          <p:nvSpPr>
            <p:cNvPr id="12" name="Text Placeholder 33">
              <a:extLst>
                <a:ext uri="{FF2B5EF4-FFF2-40B4-BE49-F238E27FC236}">
                  <a16:creationId xmlns:a16="http://schemas.microsoft.com/office/drawing/2014/main" id="{1546E4C3-02B8-474B-8A1A-5E57C25F1237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8942388" y="7211043"/>
              <a:ext cx="1392238" cy="10955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defTabSz="685800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defRPr sz="4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1pPr>
              <a:lvl2pPr marL="5143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36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2pPr>
              <a:lvl3pPr marL="8572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8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3pPr>
              <a:lvl4pPr marL="12001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4pPr>
              <a:lvl5pPr marL="15430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5pPr>
              <a:lvl6pPr marL="20002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6pPr>
              <a:lvl7pPr marL="24574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7pPr>
              <a:lvl8pPr marL="29146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8pPr>
              <a:lvl9pPr marL="33718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defRPr/>
              </a:pPr>
              <a:r>
                <a:rPr lang="es-MX" altLang="es-MX" sz="4201" dirty="0">
                  <a:latin typeface="Century Gothic" panose="020B0502020202020204" pitchFamily="34" charset="0"/>
                </a:rPr>
                <a:t>03</a:t>
              </a:r>
            </a:p>
          </p:txBody>
        </p:sp>
      </p:grpSp>
      <p:grpSp>
        <p:nvGrpSpPr>
          <p:cNvPr id="10247" name="Grupo 8">
            <a:extLst>
              <a:ext uri="{FF2B5EF4-FFF2-40B4-BE49-F238E27FC236}">
                <a16:creationId xmlns:a16="http://schemas.microsoft.com/office/drawing/2014/main" id="{9ED9F97B-3530-4EA3-930F-5FE20DDD4CB6}"/>
              </a:ext>
            </a:extLst>
          </p:cNvPr>
          <p:cNvGrpSpPr>
            <a:grpSpLocks/>
          </p:cNvGrpSpPr>
          <p:nvPr/>
        </p:nvGrpSpPr>
        <p:grpSpPr bwMode="auto">
          <a:xfrm>
            <a:off x="7839076" y="3564732"/>
            <a:ext cx="3640620" cy="617028"/>
            <a:chOff x="15343632" y="7091959"/>
            <a:chExt cx="7280744" cy="1234284"/>
          </a:xfrm>
        </p:grpSpPr>
        <p:sp>
          <p:nvSpPr>
            <p:cNvPr id="10252" name="TextBox 20">
              <a:extLst>
                <a:ext uri="{FF2B5EF4-FFF2-40B4-BE49-F238E27FC236}">
                  <a16:creationId xmlns:a16="http://schemas.microsoft.com/office/drawing/2014/main" id="{811E7A1F-43A5-4940-942D-23173C7648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35463" y="7091959"/>
              <a:ext cx="5588913" cy="1234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s-MX" altLang="es-MX" sz="1400" b="1" dirty="0">
                  <a:latin typeface="Century Gothic" panose="020B0502020202020204" pitchFamily="34" charset="0"/>
                </a:rPr>
                <a:t>conclusiones</a:t>
              </a:r>
            </a:p>
            <a:p>
              <a:pPr>
                <a:lnSpc>
                  <a:spcPct val="150000"/>
                </a:lnSpc>
              </a:pPr>
              <a:endParaRPr lang="es-MX" altLang="es-MX" sz="1000" dirty="0">
                <a:latin typeface="Century Gothic" panose="020B0502020202020204" pitchFamily="34" charset="0"/>
                <a:ea typeface="Montserrat Light" panose="00000400000000000000" pitchFamily="50" charset="0"/>
                <a:cs typeface="Montserrat Light" panose="00000400000000000000" pitchFamily="50" charset="0"/>
              </a:endParaRPr>
            </a:p>
          </p:txBody>
        </p:sp>
        <p:sp>
          <p:nvSpPr>
            <p:cNvPr id="14" name="Text Placeholder 33">
              <a:extLst>
                <a:ext uri="{FF2B5EF4-FFF2-40B4-BE49-F238E27FC236}">
                  <a16:creationId xmlns:a16="http://schemas.microsoft.com/office/drawing/2014/main" id="{464DC936-9332-474E-BC41-41D9896994AF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5343632" y="7211043"/>
              <a:ext cx="1566755" cy="1095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defTabSz="685800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defRPr sz="4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1pPr>
              <a:lvl2pPr marL="5143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36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2pPr>
              <a:lvl3pPr marL="8572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8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3pPr>
              <a:lvl4pPr marL="12001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4pPr>
              <a:lvl5pPr marL="15430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5pPr>
              <a:lvl6pPr marL="20002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6pPr>
              <a:lvl7pPr marL="24574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7pPr>
              <a:lvl8pPr marL="29146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8pPr>
              <a:lvl9pPr marL="33718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defRPr/>
              </a:pPr>
              <a:r>
                <a:rPr lang="es-MX" altLang="es-MX" sz="4201" dirty="0">
                  <a:latin typeface="Century Gothic" panose="020B0502020202020204" pitchFamily="34" charset="0"/>
                </a:rPr>
                <a:t>04</a:t>
              </a:r>
            </a:p>
          </p:txBody>
        </p:sp>
      </p:grpSp>
      <p:grpSp>
        <p:nvGrpSpPr>
          <p:cNvPr id="16" name="Grupo 18">
            <a:extLst>
              <a:ext uri="{FF2B5EF4-FFF2-40B4-BE49-F238E27FC236}">
                <a16:creationId xmlns:a16="http://schemas.microsoft.com/office/drawing/2014/main" id="{0F248387-9501-4A21-AB4B-A254DD2A0ACF}"/>
              </a:ext>
            </a:extLst>
          </p:cNvPr>
          <p:cNvGrpSpPr>
            <a:grpSpLocks/>
          </p:cNvGrpSpPr>
          <p:nvPr/>
        </p:nvGrpSpPr>
        <p:grpSpPr bwMode="auto">
          <a:xfrm>
            <a:off x="4533107" y="5109370"/>
            <a:ext cx="3049588" cy="607219"/>
            <a:chOff x="9067800" y="10219024"/>
            <a:chExt cx="6099175" cy="1214437"/>
          </a:xfrm>
        </p:grpSpPr>
        <p:sp>
          <p:nvSpPr>
            <p:cNvPr id="17" name="TextBox 14">
              <a:extLst>
                <a:ext uri="{FF2B5EF4-FFF2-40B4-BE49-F238E27FC236}">
                  <a16:creationId xmlns:a16="http://schemas.microsoft.com/office/drawing/2014/main" id="{46C18CC1-2925-4EC6-8BD2-8082A6282B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85452" y="10219024"/>
              <a:ext cx="4581523" cy="747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s-MX" altLang="es-MX" sz="1400" b="1" dirty="0">
                  <a:latin typeface="Century Gothic" panose="020B0502020202020204" pitchFamily="34" charset="0"/>
                </a:rPr>
                <a:t>recomendaciones</a:t>
              </a:r>
            </a:p>
          </p:txBody>
        </p:sp>
        <p:sp>
          <p:nvSpPr>
            <p:cNvPr id="18" name="Text Placeholder 33">
              <a:extLst>
                <a:ext uri="{FF2B5EF4-FFF2-40B4-BE49-F238E27FC236}">
                  <a16:creationId xmlns:a16="http://schemas.microsoft.com/office/drawing/2014/main" id="{1D960572-A5C2-49C9-BDA6-900E46F0D8A9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9067800" y="10338086"/>
              <a:ext cx="1392238" cy="1095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defTabSz="685800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defRPr sz="4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1pPr>
              <a:lvl2pPr marL="5143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36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2pPr>
              <a:lvl3pPr marL="8572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8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3pPr>
              <a:lvl4pPr marL="12001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4pPr>
              <a:lvl5pPr marL="15430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5pPr>
              <a:lvl6pPr marL="20002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6pPr>
              <a:lvl7pPr marL="24574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7pPr>
              <a:lvl8pPr marL="29146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8pPr>
              <a:lvl9pPr marL="33718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defRPr/>
              </a:pPr>
              <a:r>
                <a:rPr lang="es-MX" altLang="es-MX" sz="4201" dirty="0">
                  <a:latin typeface="Century Gothic" panose="020B0502020202020204" pitchFamily="34" charset="0"/>
                </a:rPr>
                <a:t>05</a:t>
              </a:r>
            </a:p>
          </p:txBody>
        </p:sp>
      </p:grp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9200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introducción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455ECA40-A5BD-4873-AB32-8E4E2F2D0718}"/>
              </a:ext>
            </a:extLst>
          </p:cNvPr>
          <p:cNvSpPr txBox="1"/>
          <p:nvPr/>
        </p:nvSpPr>
        <p:spPr>
          <a:xfrm>
            <a:off x="947737" y="1976900"/>
            <a:ext cx="10296525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3000"/>
              </a:spcAft>
            </a:pPr>
            <a:r>
              <a:rPr lang="es-MX" sz="2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junio de 2024 las comisiones permanentes del Consejo de Evaluaci</a:t>
            </a: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ón Educativa (</a:t>
            </a:r>
            <a:r>
              <a:rPr lang="es-MX" sz="2200" cap="small" dirty="0" err="1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cee</a:t>
            </a: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acordaron realizar un diagnóstico del estado de la evaluación educativa en la </a:t>
            </a:r>
            <a:r>
              <a:rPr lang="es-MX" sz="2200" cap="small" dirty="0" err="1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unam</a:t>
            </a:r>
            <a:r>
              <a:rPr lang="es-MX" sz="2200" cap="small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3000"/>
              </a:spcAft>
            </a:pPr>
            <a:r>
              <a:rPr lang="es-MX" sz="2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Propósito:</a:t>
            </a: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identificar las estructuras, funciones y recursos humanos dedicados a la evaluación educativa en los diferentes niveles de estudio: bachillerato, licenciatura y posgrado. </a:t>
            </a:r>
          </a:p>
          <a:p>
            <a:pPr>
              <a:spcAft>
                <a:spcPts val="3000"/>
              </a:spcAft>
            </a:pP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Secretario Técnico del </a:t>
            </a:r>
            <a:r>
              <a:rPr lang="es-MX" sz="2200" cap="small" dirty="0" err="1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cee</a:t>
            </a: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encomendó a la Dirección de Evaluación Educativa la realización del diagnóstico.</a:t>
            </a:r>
          </a:p>
        </p:txBody>
      </p:sp>
    </p:spTree>
    <p:extLst>
      <p:ext uri="{BB962C8B-B14F-4D97-AF65-F5344CB8AC3E}">
        <p14:creationId xmlns:p14="http://schemas.microsoft.com/office/powerpoint/2010/main" val="880738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9200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método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3FAFB702-77EF-4BB5-B702-2B11B64EC6B9}"/>
              </a:ext>
            </a:extLst>
          </p:cNvPr>
          <p:cNvSpPr txBox="1"/>
          <p:nvPr/>
        </p:nvSpPr>
        <p:spPr>
          <a:xfrm>
            <a:off x="947738" y="1399024"/>
            <a:ext cx="10281736" cy="464742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MX"/>
            </a:defPPr>
            <a:lvl1pPr marL="342900" lvl="0" indent="-342900" algn="just">
              <a:spcAft>
                <a:spcPts val="1800"/>
              </a:spcAft>
              <a:buClr>
                <a:schemeClr val="accent2"/>
              </a:buClr>
              <a:buFont typeface="Symbol" panose="05050102010706020507" pitchFamily="18" charset="2"/>
              <a:buChar char=""/>
              <a:defRPr sz="22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>
              <a:buClr>
                <a:schemeClr val="accent5">
                  <a:lumMod val="50000"/>
                </a:schemeClr>
              </a:buClr>
            </a:pPr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Objeto de estudio:</a:t>
            </a:r>
            <a:r>
              <a:rPr lang="es-MX" dirty="0"/>
              <a:t> prácticas de evaluación en las entidades universitarias.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Instrumento: </a:t>
            </a:r>
            <a:r>
              <a:rPr lang="es-MX" dirty="0"/>
              <a:t>Cuestionario de 60 preguntas, divididas en 7 secciones: </a:t>
            </a:r>
          </a:p>
          <a:p>
            <a:pPr marL="536575" indent="-174625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Century Gothic" panose="020B0502020202020204" pitchFamily="34" charset="0"/>
              <a:buChar char="−"/>
            </a:pPr>
            <a:r>
              <a:rPr lang="es-MX" sz="2000" dirty="0"/>
              <a:t>I. Datos de la entidad o programa de posgrado</a:t>
            </a:r>
          </a:p>
          <a:p>
            <a:pPr marL="536575" indent="-174625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Century Gothic" panose="020B0502020202020204" pitchFamily="34" charset="0"/>
              <a:buChar char="−"/>
            </a:pPr>
            <a:r>
              <a:rPr lang="es-MX" sz="2000" dirty="0"/>
              <a:t>II. Planes de estudio</a:t>
            </a:r>
          </a:p>
          <a:p>
            <a:pPr marL="536575" indent="-174625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Century Gothic" panose="020B0502020202020204" pitchFamily="34" charset="0"/>
              <a:buChar char="−"/>
            </a:pPr>
            <a:r>
              <a:rPr lang="es-MX" sz="2000" dirty="0"/>
              <a:t>III. Desempeño docente</a:t>
            </a:r>
          </a:p>
          <a:p>
            <a:pPr marL="536575" indent="-174625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Century Gothic" panose="020B0502020202020204" pitchFamily="34" charset="0"/>
              <a:buChar char="−"/>
            </a:pPr>
            <a:r>
              <a:rPr lang="es-MX" sz="2000" dirty="0"/>
              <a:t>IV. Desempeño de los tutores</a:t>
            </a:r>
          </a:p>
          <a:p>
            <a:pPr marL="536575" indent="-174625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Century Gothic" panose="020B0502020202020204" pitchFamily="34" charset="0"/>
              <a:buChar char="−"/>
            </a:pPr>
            <a:r>
              <a:rPr lang="es-MX" sz="2000" dirty="0"/>
              <a:t>V. Alumnos</a:t>
            </a:r>
          </a:p>
          <a:p>
            <a:pPr marL="536575" indent="-174625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Century Gothic" panose="020B0502020202020204" pitchFamily="34" charset="0"/>
              <a:buChar char="−"/>
            </a:pPr>
            <a:r>
              <a:rPr lang="es-MX" sz="2000" dirty="0"/>
              <a:t>VI. Egresados</a:t>
            </a:r>
          </a:p>
          <a:p>
            <a:pPr marL="536575" indent="-174625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Century Gothic" panose="020B0502020202020204" pitchFamily="34" charset="0"/>
              <a:buChar char="−"/>
            </a:pPr>
            <a:r>
              <a:rPr lang="es-MX" sz="2000" dirty="0"/>
              <a:t>VII. Gestión académico-administrativa (GAA)</a:t>
            </a:r>
          </a:p>
        </p:txBody>
      </p:sp>
    </p:spTree>
    <p:extLst>
      <p:ext uri="{BB962C8B-B14F-4D97-AF65-F5344CB8AC3E}">
        <p14:creationId xmlns:p14="http://schemas.microsoft.com/office/powerpoint/2010/main" val="4176246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9200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método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3FAFB702-77EF-4BB5-B702-2B11B64EC6B9}"/>
              </a:ext>
            </a:extLst>
          </p:cNvPr>
          <p:cNvSpPr txBox="1"/>
          <p:nvPr/>
        </p:nvSpPr>
        <p:spPr>
          <a:xfrm>
            <a:off x="947737" y="1390011"/>
            <a:ext cx="1029652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MX"/>
            </a:defPPr>
            <a:lvl1pPr marL="342900" lvl="0" indent="-342900" algn="just">
              <a:spcAft>
                <a:spcPts val="1800"/>
              </a:spcAft>
              <a:buClr>
                <a:schemeClr val="accent2"/>
              </a:buClr>
              <a:buFont typeface="Symbol" panose="05050102010706020507" pitchFamily="18" charset="2"/>
              <a:buChar char=""/>
              <a:defRPr sz="22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>
              <a:buClr>
                <a:schemeClr val="accent5">
                  <a:lumMod val="50000"/>
                </a:schemeClr>
              </a:buClr>
            </a:pPr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Participantes: </a:t>
            </a:r>
            <a:r>
              <a:rPr lang="es-MX" dirty="0"/>
              <a:t>39 programas de posgrado y la Coordinación General de Estudios de Posgrado.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5883A14-F40C-4569-88FD-8B1D6A95FAEF}"/>
              </a:ext>
            </a:extLst>
          </p:cNvPr>
          <p:cNvSpPr txBox="1"/>
          <p:nvPr/>
        </p:nvSpPr>
        <p:spPr>
          <a:xfrm>
            <a:off x="947738" y="2370928"/>
            <a:ext cx="10279604" cy="232371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MX"/>
            </a:defPPr>
            <a:lvl1pPr marL="342900" lvl="0" indent="-342900" algn="just">
              <a:spcAft>
                <a:spcPts val="1800"/>
              </a:spcAft>
              <a:buClr>
                <a:schemeClr val="accent2"/>
              </a:buClr>
              <a:buFont typeface="Symbol" panose="05050102010706020507" pitchFamily="18" charset="2"/>
              <a:buChar char=""/>
              <a:defRPr sz="22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 marL="268288" indent="0">
              <a:buClr>
                <a:schemeClr val="accent5">
                  <a:lumMod val="50000"/>
                </a:schemeClr>
              </a:buClr>
              <a:buNone/>
            </a:pPr>
            <a:r>
              <a:rPr lang="es-MX" sz="2000" dirty="0"/>
              <a:t>Programas que no participaron:</a:t>
            </a:r>
          </a:p>
          <a:p>
            <a:pPr marL="441325" indent="-173038">
              <a:buClr>
                <a:schemeClr val="accent5">
                  <a:lumMod val="50000"/>
                </a:schemeClr>
              </a:buClr>
              <a:buFont typeface="Century Gothic" panose="020B0502020202020204" pitchFamily="34" charset="0"/>
              <a:buChar char="−"/>
            </a:pPr>
            <a:r>
              <a:rPr lang="es-MX" sz="2000" dirty="0"/>
              <a:t>Maestría y Doctorado en Ciencias Matemáticas y de la Especialización en Estadística Aplicada</a:t>
            </a:r>
          </a:p>
          <a:p>
            <a:pPr marL="441325" indent="-173038">
              <a:buClr>
                <a:schemeClr val="accent5">
                  <a:lumMod val="50000"/>
                </a:schemeClr>
              </a:buClr>
              <a:buFont typeface="Century Gothic" panose="020B0502020202020204" pitchFamily="34" charset="0"/>
              <a:buChar char="−"/>
            </a:pPr>
            <a:r>
              <a:rPr lang="es-MX" sz="2000" dirty="0"/>
              <a:t>Maestría y Doctorado en Ciencias Químicas</a:t>
            </a:r>
          </a:p>
          <a:p>
            <a:pPr marL="441325" indent="-173038">
              <a:buClr>
                <a:schemeClr val="accent5">
                  <a:lumMod val="50000"/>
                </a:schemeClr>
              </a:buClr>
              <a:buFont typeface="Century Gothic" panose="020B0502020202020204" pitchFamily="34" charset="0"/>
              <a:buChar char="−"/>
            </a:pPr>
            <a:r>
              <a:rPr lang="es-MX" sz="2000" dirty="0"/>
              <a:t>Maestría y Doctorado en Letras</a:t>
            </a:r>
          </a:p>
        </p:txBody>
      </p:sp>
    </p:spTree>
    <p:extLst>
      <p:ext uri="{BB962C8B-B14F-4D97-AF65-F5344CB8AC3E}">
        <p14:creationId xmlns:p14="http://schemas.microsoft.com/office/powerpoint/2010/main" val="84435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9200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método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3FAFB702-77EF-4BB5-B702-2B11B64EC6B9}"/>
              </a:ext>
            </a:extLst>
          </p:cNvPr>
          <p:cNvSpPr txBox="1"/>
          <p:nvPr/>
        </p:nvSpPr>
        <p:spPr>
          <a:xfrm>
            <a:off x="947737" y="1386072"/>
            <a:ext cx="10296525" cy="500136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MX"/>
            </a:defPPr>
            <a:lvl1pPr marL="342900" lvl="0" indent="-342900" algn="just">
              <a:spcAft>
                <a:spcPts val="1800"/>
              </a:spcAft>
              <a:buClr>
                <a:schemeClr val="accent2"/>
              </a:buClr>
              <a:buFont typeface="Symbol" panose="05050102010706020507" pitchFamily="18" charset="2"/>
              <a:buChar char=""/>
              <a:defRPr sz="22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>
              <a:buClr>
                <a:schemeClr val="accent5">
                  <a:lumMod val="50000"/>
                </a:schemeClr>
              </a:buClr>
            </a:pPr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Recolección y análisis de la información: </a:t>
            </a:r>
          </a:p>
          <a:p>
            <a:pPr marL="441325" indent="-173038">
              <a:buClr>
                <a:schemeClr val="accent5">
                  <a:lumMod val="50000"/>
                </a:schemeClr>
              </a:buClr>
              <a:buFont typeface="Century Gothic" panose="020B0502020202020204" pitchFamily="34" charset="0"/>
              <a:buChar char="−"/>
            </a:pPr>
            <a:r>
              <a:rPr lang="es-MX" sz="2000" dirty="0"/>
              <a:t>Se envió un oficio de invitación dirigido a los consejeros al que se adjuntó el cuestionario para que identificaran el tipo de información requerida en el estudio y un folio de acceso para responder el cuestionario en línea.</a:t>
            </a:r>
          </a:p>
          <a:p>
            <a:pPr marL="441325" indent="-173038">
              <a:buClr>
                <a:schemeClr val="accent5">
                  <a:lumMod val="50000"/>
                </a:schemeClr>
              </a:buClr>
              <a:buFont typeface="Century Gothic" panose="020B0502020202020204" pitchFamily="34" charset="0"/>
              <a:buChar char="−"/>
            </a:pPr>
            <a:r>
              <a:rPr lang="es-MX" sz="2000" dirty="0"/>
              <a:t>El periodo inicial fue del 21 de agosto al 6 de septiembre de 2024  pero se extendió hasta el 11 de octubre para incrementar la tasa de respuesta.</a:t>
            </a:r>
          </a:p>
          <a:p>
            <a:pPr marL="441325" indent="-173038">
              <a:buClr>
                <a:schemeClr val="accent5">
                  <a:lumMod val="50000"/>
                </a:schemeClr>
              </a:buClr>
              <a:buFont typeface="Century Gothic" panose="020B0502020202020204" pitchFamily="34" charset="0"/>
              <a:buChar char="−"/>
            </a:pPr>
            <a:r>
              <a:rPr lang="es-MX" sz="2000" dirty="0"/>
              <a:t>Uso de métodos cuantitativos de acuerdo a cada variable con el </a:t>
            </a:r>
            <a:r>
              <a:rPr lang="es-MX" sz="2000" i="1" dirty="0"/>
              <a:t>software</a:t>
            </a:r>
            <a:r>
              <a:rPr lang="es-MX" sz="2000" dirty="0"/>
              <a:t> estadístico R.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Limitantes del estudio: </a:t>
            </a:r>
          </a:p>
          <a:p>
            <a:pPr marL="441325" indent="-173038">
              <a:buClr>
                <a:schemeClr val="accent5">
                  <a:lumMod val="50000"/>
                </a:schemeClr>
              </a:buClr>
              <a:buFont typeface="Century Gothic" panose="020B0502020202020204" pitchFamily="34" charset="0"/>
              <a:buChar char="−"/>
            </a:pPr>
            <a:r>
              <a:rPr lang="es-MX" sz="2000" dirty="0"/>
              <a:t>La información puede estar sesgada si quien respondió no es el titular del área de evaluación o no tiene conocimiento suficiente de los procesos de evaluación en la entidad.</a:t>
            </a:r>
          </a:p>
        </p:txBody>
      </p:sp>
    </p:spTree>
    <p:extLst>
      <p:ext uri="{BB962C8B-B14F-4D97-AF65-F5344CB8AC3E}">
        <p14:creationId xmlns:p14="http://schemas.microsoft.com/office/powerpoint/2010/main" val="3614874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9200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resultados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77AF5582-8BB9-4F95-8EB4-76785C3BC460}"/>
              </a:ext>
            </a:extLst>
          </p:cNvPr>
          <p:cNvSpPr txBox="1"/>
          <p:nvPr/>
        </p:nvSpPr>
        <p:spPr>
          <a:xfrm>
            <a:off x="970954" y="1557446"/>
            <a:ext cx="10273309" cy="46570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Área de evaluación</a:t>
            </a:r>
          </a:p>
          <a:p>
            <a:pPr marL="342900" marR="0" indent="-342900" fontAlgn="auto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lang="es-MX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Existe en 25% de las entidades. El área más antigua es del Programa de Maestría en Diseño Industrial (1985).</a:t>
            </a:r>
          </a:p>
          <a:p>
            <a:pPr marL="342900" marR="0" indent="-342900" fontAlgn="auto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endParaRPr lang="es-MX" sz="20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 fontAlgn="auto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lang="es-MX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Colaboran de una a tres personas.</a:t>
            </a:r>
          </a:p>
          <a:p>
            <a:pPr marL="342900" marR="0" indent="-342900" fontAlgn="auto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endParaRPr lang="es-MX" sz="20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 fontAlgn="auto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lang="es-MX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principales funciones que desempeña el personal son de coordinación.</a:t>
            </a:r>
          </a:p>
          <a:p>
            <a:pPr marL="342900" marR="0" indent="-342900" fontAlgn="auto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endParaRPr lang="es-MX" sz="20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 fontAlgn="auto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lang="es-MX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tiempo de dedicación es variable, 53% es eventual.</a:t>
            </a:r>
          </a:p>
          <a:p>
            <a:pPr marL="342900" marR="0" indent="-342900" fontAlgn="auto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endParaRPr lang="es-MX" sz="20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 fontAlgn="auto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lang="es-MX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cuanto al nivel de estudios, 67% cuenta con doctorado. </a:t>
            </a:r>
          </a:p>
          <a:p>
            <a:pPr marL="342900" marR="0" indent="-342900" fontAlgn="auto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endParaRPr lang="es-MX" sz="20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 fontAlgn="auto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lang="es-MX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mayoría no tiene formación en evaluación, sin embargo, 58% en promedio ha sido capacitado.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C714EAC-B607-49C4-9E19-C668103F77A1}"/>
              </a:ext>
            </a:extLst>
          </p:cNvPr>
          <p:cNvSpPr txBox="1"/>
          <p:nvPr/>
        </p:nvSpPr>
        <p:spPr>
          <a:xfrm>
            <a:off x="336884" y="930561"/>
            <a:ext cx="5836234" cy="517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infraestructura en evaluación</a:t>
            </a:r>
            <a:endParaRPr lang="es-MX" sz="2800" dirty="0">
              <a:solidFill>
                <a:schemeClr val="accent5">
                  <a:lumMod val="50000"/>
                </a:schemeClr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796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9200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resultados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77AF5582-8BB9-4F95-8EB4-76785C3BC460}"/>
              </a:ext>
            </a:extLst>
          </p:cNvPr>
          <p:cNvSpPr txBox="1"/>
          <p:nvPr/>
        </p:nvSpPr>
        <p:spPr>
          <a:xfrm>
            <a:off x="947737" y="1983118"/>
            <a:ext cx="102965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fontAlgn="auto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>
                <a:schemeClr val="accent5">
                  <a:lumMod val="50000"/>
                </a:schemeClr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lang="es-MX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general, no se reporta este tipo de actividades para el personal académico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C714EAC-B607-49C4-9E19-C668103F77A1}"/>
              </a:ext>
            </a:extLst>
          </p:cNvPr>
          <p:cNvSpPr txBox="1"/>
          <p:nvPr/>
        </p:nvSpPr>
        <p:spPr>
          <a:xfrm>
            <a:off x="336884" y="930561"/>
            <a:ext cx="5836234" cy="517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capacitación en evaluación</a:t>
            </a:r>
            <a:endParaRPr lang="es-MX" sz="2800" dirty="0">
              <a:solidFill>
                <a:schemeClr val="accent5">
                  <a:lumMod val="50000"/>
                </a:schemeClr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604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9200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resultados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77AF5582-8BB9-4F95-8EB4-76785C3BC460}"/>
              </a:ext>
            </a:extLst>
          </p:cNvPr>
          <p:cNvSpPr txBox="1"/>
          <p:nvPr/>
        </p:nvSpPr>
        <p:spPr>
          <a:xfrm>
            <a:off x="947737" y="1983118"/>
            <a:ext cx="1029652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spcAft>
                <a:spcPts val="30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  <a:defRPr/>
            </a:pPr>
            <a:r>
              <a:rPr lang="es-MX" sz="3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 que más se evalúa es el desempeño docente, los planes de estudio y al alumnado.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C714EAC-B607-49C4-9E19-C668103F77A1}"/>
              </a:ext>
            </a:extLst>
          </p:cNvPr>
          <p:cNvSpPr txBox="1"/>
          <p:nvPr/>
        </p:nvSpPr>
        <p:spPr>
          <a:xfrm>
            <a:off x="465672" y="939069"/>
            <a:ext cx="5836234" cy="517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objeto de evaluación</a:t>
            </a:r>
            <a:endParaRPr lang="es-MX" sz="2800" dirty="0">
              <a:solidFill>
                <a:schemeClr val="accent5">
                  <a:lumMod val="50000"/>
                </a:schemeClr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6754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1968</TotalTime>
  <Words>1098</Words>
  <Application>Microsoft Office PowerPoint</Application>
  <PresentationFormat>Panorámica</PresentationFormat>
  <Paragraphs>131</Paragraphs>
  <Slides>19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Century Gothic</vt:lpstr>
      <vt:lpstr>Montserrat Light</vt:lpstr>
      <vt:lpstr>Symbol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Virginia González Garibay</dc:creator>
  <cp:lastModifiedBy>MILTON ARTURO</cp:lastModifiedBy>
  <cp:revision>129</cp:revision>
  <cp:lastPrinted>2025-02-14T00:09:14Z</cp:lastPrinted>
  <dcterms:created xsi:type="dcterms:W3CDTF">2025-01-28T01:43:29Z</dcterms:created>
  <dcterms:modified xsi:type="dcterms:W3CDTF">2025-05-12T17:52:20Z</dcterms:modified>
</cp:coreProperties>
</file>